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2" r:id="rId1"/>
  </p:sldMasterIdLst>
  <p:notesMasterIdLst>
    <p:notesMasterId r:id="rId42"/>
  </p:notesMasterIdLst>
  <p:handoutMasterIdLst>
    <p:handoutMasterId r:id="rId43"/>
  </p:handoutMasterIdLst>
  <p:sldIdLst>
    <p:sldId id="257" r:id="rId2"/>
    <p:sldId id="258" r:id="rId3"/>
    <p:sldId id="268" r:id="rId4"/>
    <p:sldId id="259" r:id="rId5"/>
    <p:sldId id="274" r:id="rId6"/>
    <p:sldId id="283" r:id="rId7"/>
    <p:sldId id="269" r:id="rId8"/>
    <p:sldId id="270" r:id="rId9"/>
    <p:sldId id="271" r:id="rId10"/>
    <p:sldId id="275" r:id="rId11"/>
    <p:sldId id="272" r:id="rId12"/>
    <p:sldId id="277" r:id="rId13"/>
    <p:sldId id="285" r:id="rId14"/>
    <p:sldId id="260" r:id="rId15"/>
    <p:sldId id="276" r:id="rId16"/>
    <p:sldId id="262" r:id="rId17"/>
    <p:sldId id="267" r:id="rId18"/>
    <p:sldId id="287" r:id="rId19"/>
    <p:sldId id="292" r:id="rId20"/>
    <p:sldId id="299" r:id="rId21"/>
    <p:sldId id="300" r:id="rId22"/>
    <p:sldId id="301" r:id="rId23"/>
    <p:sldId id="288" r:id="rId24"/>
    <p:sldId id="293" r:id="rId25"/>
    <p:sldId id="289" r:id="rId26"/>
    <p:sldId id="294" r:id="rId27"/>
    <p:sldId id="302" r:id="rId28"/>
    <p:sldId id="303" r:id="rId29"/>
    <p:sldId id="304" r:id="rId30"/>
    <p:sldId id="290" r:id="rId31"/>
    <p:sldId id="295" r:id="rId32"/>
    <p:sldId id="291" r:id="rId33"/>
    <p:sldId id="273" r:id="rId34"/>
    <p:sldId id="279" r:id="rId35"/>
    <p:sldId id="281" r:id="rId36"/>
    <p:sldId id="297" r:id="rId37"/>
    <p:sldId id="298" r:id="rId38"/>
    <p:sldId id="296" r:id="rId39"/>
    <p:sldId id="265" r:id="rId40"/>
    <p:sldId id="266" r:id="rId41"/>
  </p:sldIdLst>
  <p:sldSz cx="12188825" cy="6858000"/>
  <p:notesSz cx="7010400" cy="92964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945">
          <p15:clr>
            <a:srgbClr val="A4A3A4"/>
          </p15:clr>
        </p15:guide>
        <p15:guide id="3" orient="horz" pos="3888">
          <p15:clr>
            <a:srgbClr val="A4A3A4"/>
          </p15:clr>
        </p15:guide>
        <p15:guide id="4" orient="horz" pos="192">
          <p15:clr>
            <a:srgbClr val="A4A3A4"/>
          </p15:clr>
        </p15:guide>
        <p15:guide id="5" orient="horz" pos="1072">
          <p15:clr>
            <a:srgbClr val="A4A3A4"/>
          </p15:clr>
        </p15:guide>
        <p15:guide id="6" pos="3839">
          <p15:clr>
            <a:srgbClr val="A4A3A4"/>
          </p15:clr>
        </p15:guide>
        <p15:guide id="7" pos="704">
          <p15:clr>
            <a:srgbClr val="A4A3A4"/>
          </p15:clr>
        </p15:guide>
        <p15:guide id="8" pos="7102">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DBED569-4797-4DF1-A0F4-6AAB3CD982D8}">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9" autoAdjust="0"/>
    <p:restoredTop sz="96182" autoAdjust="0"/>
  </p:normalViewPr>
  <p:slideViewPr>
    <p:cSldViewPr showGuides="1">
      <p:cViewPr varScale="1">
        <p:scale>
          <a:sx n="155" d="100"/>
          <a:sy n="155" d="100"/>
        </p:scale>
        <p:origin x="444" y="76"/>
      </p:cViewPr>
      <p:guideLst>
        <p:guide orient="horz" pos="2160"/>
        <p:guide orient="horz" pos="945"/>
        <p:guide orient="horz" pos="3888"/>
        <p:guide orient="horz" pos="192"/>
        <p:guide orient="horz" pos="1072"/>
        <p:guide pos="3839"/>
        <p:guide pos="704"/>
        <p:guide pos="7102"/>
      </p:guideLst>
    </p:cSldViewPr>
  </p:slideViewPr>
  <p:outlineViewPr>
    <p:cViewPr>
      <p:scale>
        <a:sx n="33" d="100"/>
        <a:sy n="33" d="100"/>
      </p:scale>
      <p:origin x="0" y="-2886"/>
    </p:cViewPr>
  </p:outlineViewPr>
  <p:notesTextViewPr>
    <p:cViewPr>
      <p:scale>
        <a:sx n="3" d="2"/>
        <a:sy n="3" d="2"/>
      </p:scale>
      <p:origin x="0" y="0"/>
    </p:cViewPr>
  </p:notesTextViewPr>
  <p:notesViewPr>
    <p:cSldViewPr>
      <p:cViewPr varScale="1">
        <p:scale>
          <a:sx n="79" d="100"/>
          <a:sy n="79" d="100"/>
        </p:scale>
        <p:origin x="1644"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solidFill>
                <a:schemeClr val="tx2"/>
              </a:solidFill>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E973C59C-4E16-4A64-A766-34DB213E11B3}" type="datetimeFigureOut">
              <a:rPr lang="en-US">
                <a:solidFill>
                  <a:schemeClr val="tx2"/>
                </a:solidFill>
              </a:rPr>
              <a:t>12/9/2025</a:t>
            </a:fld>
            <a:endParaRPr>
              <a:solidFill>
                <a:schemeClr val="tx2"/>
              </a:solidFill>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a:solidFill>
                <a:schemeClr val="tx2"/>
              </a:solidFill>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CFD77566-CD65-4859-9FA1-43956DC85B8C}" type="slidenum">
              <a:rPr>
                <a:solidFill>
                  <a:schemeClr val="tx2"/>
                </a:solidFill>
              </a:rPr>
              <a:t>‹#›</a:t>
            </a:fld>
            <a:endParaRPr>
              <a:solidFill>
                <a:schemeClr val="tx2"/>
              </a:solidFill>
            </a:endParaRPr>
          </a:p>
        </p:txBody>
      </p:sp>
    </p:spTree>
    <p:extLst>
      <p:ext uri="{BB962C8B-B14F-4D97-AF65-F5344CB8AC3E}">
        <p14:creationId xmlns:p14="http://schemas.microsoft.com/office/powerpoint/2010/main" val="2708798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solidFill>
                  <a:schemeClr val="tx2"/>
                </a:solidFill>
              </a:defRPr>
            </a:lvl1pPr>
          </a:lstStyle>
          <a:p>
            <a:endParaRP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solidFill>
                  <a:schemeClr val="tx2"/>
                </a:solidFill>
              </a:defRPr>
            </a:lvl1pPr>
          </a:lstStyle>
          <a:p>
            <a:fld id="{F95CF31C-F757-429C-A789-86504F04C3BE}" type="datetimeFigureOut">
              <a:rPr lang="en-US"/>
              <a:pPr/>
              <a:t>12/9/2025</a:t>
            </a:fld>
            <a:endParaRPr/>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solidFill>
                  <a:schemeClr val="tx2"/>
                </a:solidFill>
              </a:defRPr>
            </a:lvl1pPr>
          </a:lstStyle>
          <a:p>
            <a:endParaRP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solidFill>
                  <a:schemeClr val="tx2"/>
                </a:solidFill>
              </a:defRPr>
            </a:lvl1pPr>
          </a:lstStyle>
          <a:p>
            <a:fld id="{B8796F01-7154-41E0-B48B-A6921757531A}" type="slidenum">
              <a:rPr/>
              <a:pPr/>
              <a:t>‹#›</a:t>
            </a:fld>
            <a:endParaRPr/>
          </a:p>
        </p:txBody>
      </p:sp>
    </p:spTree>
    <p:extLst>
      <p:ext uri="{BB962C8B-B14F-4D97-AF65-F5344CB8AC3E}">
        <p14:creationId xmlns:p14="http://schemas.microsoft.com/office/powerpoint/2010/main" val="44077566"/>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2"/>
        </a:solidFill>
        <a:latin typeface="+mn-lt"/>
        <a:ea typeface="+mn-ea"/>
        <a:cs typeface="+mn-cs"/>
      </a:defRPr>
    </a:lvl1pPr>
    <a:lvl2pPr marL="609493" algn="l" defTabSz="1218987" rtl="0" eaLnBrk="1" latinLnBrk="0" hangingPunct="1">
      <a:defRPr sz="1600" kern="1200">
        <a:solidFill>
          <a:schemeClr val="tx2"/>
        </a:solidFill>
        <a:latin typeface="+mn-lt"/>
        <a:ea typeface="+mn-ea"/>
        <a:cs typeface="+mn-cs"/>
      </a:defRPr>
    </a:lvl2pPr>
    <a:lvl3pPr marL="1218987" algn="l" defTabSz="1218987" rtl="0" eaLnBrk="1" latinLnBrk="0" hangingPunct="1">
      <a:defRPr sz="1600" kern="1200">
        <a:solidFill>
          <a:schemeClr val="tx2"/>
        </a:solidFill>
        <a:latin typeface="+mn-lt"/>
        <a:ea typeface="+mn-ea"/>
        <a:cs typeface="+mn-cs"/>
      </a:defRPr>
    </a:lvl3pPr>
    <a:lvl4pPr marL="1828480" algn="l" defTabSz="1218987" rtl="0" eaLnBrk="1" latinLnBrk="0" hangingPunct="1">
      <a:defRPr sz="1600" kern="1200">
        <a:solidFill>
          <a:schemeClr val="tx2"/>
        </a:solidFill>
        <a:latin typeface="+mn-lt"/>
        <a:ea typeface="+mn-ea"/>
        <a:cs typeface="+mn-cs"/>
      </a:defRPr>
    </a:lvl4pPr>
    <a:lvl5pPr marL="2437973" algn="l" defTabSz="1218987" rtl="0" eaLnBrk="1" latinLnBrk="0" hangingPunct="1">
      <a:defRPr sz="1600" kern="1200">
        <a:solidFill>
          <a:schemeClr val="tx2"/>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1</a:t>
            </a:fld>
            <a:endParaRPr lang="en-US"/>
          </a:p>
        </p:txBody>
      </p:sp>
    </p:spTree>
    <p:extLst>
      <p:ext uri="{BB962C8B-B14F-4D97-AF65-F5344CB8AC3E}">
        <p14:creationId xmlns:p14="http://schemas.microsoft.com/office/powerpoint/2010/main" val="1607705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8796F01-7154-41E0-B48B-A6921757531A}" type="slidenum">
              <a:rPr lang="en-US" smtClean="0"/>
              <a:pPr/>
              <a:t>2</a:t>
            </a:fld>
            <a:endParaRPr lang="en-US"/>
          </a:p>
        </p:txBody>
      </p:sp>
    </p:spTree>
    <p:extLst>
      <p:ext uri="{BB962C8B-B14F-4D97-AF65-F5344CB8AC3E}">
        <p14:creationId xmlns:p14="http://schemas.microsoft.com/office/powerpoint/2010/main" val="1284804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17</a:t>
            </a:fld>
            <a:endParaRPr lang="en-US"/>
          </a:p>
        </p:txBody>
      </p:sp>
    </p:spTree>
    <p:extLst>
      <p:ext uri="{BB962C8B-B14F-4D97-AF65-F5344CB8AC3E}">
        <p14:creationId xmlns:p14="http://schemas.microsoft.com/office/powerpoint/2010/main" val="1681934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96F01-7154-41E0-B48B-A6921757531A}" type="slidenum">
              <a:rPr lang="en-US" smtClean="0"/>
              <a:pPr/>
              <a:t>22</a:t>
            </a:fld>
            <a:endParaRPr lang="en-US"/>
          </a:p>
        </p:txBody>
      </p:sp>
    </p:spTree>
    <p:extLst>
      <p:ext uri="{BB962C8B-B14F-4D97-AF65-F5344CB8AC3E}">
        <p14:creationId xmlns:p14="http://schemas.microsoft.com/office/powerpoint/2010/main" val="40772350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oup 13"/>
          <p:cNvGrpSpPr/>
          <p:nvPr/>
        </p:nvGrpSpPr>
        <p:grpSpPr>
          <a:xfrm>
            <a:off x="0" y="0"/>
            <a:ext cx="12190572" cy="6858000"/>
            <a:chOff x="0" y="0"/>
            <a:chExt cx="12190572" cy="6858000"/>
          </a:xfrm>
        </p:grpSpPr>
        <p:sp>
          <p:nvSpPr>
            <p:cNvPr id="13" name="Rectangle 12"/>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grpSp>
          <p:nvGrpSpPr>
            <p:cNvPr id="12" name="Group 11"/>
            <p:cNvGrpSpPr/>
            <p:nvPr/>
          </p:nvGrpSpPr>
          <p:grpSpPr>
            <a:xfrm>
              <a:off x="0" y="0"/>
              <a:ext cx="4742741" cy="6858000"/>
              <a:chOff x="0" y="0"/>
              <a:chExt cx="4742741" cy="6858000"/>
            </a:xfrm>
          </p:grpSpPr>
          <p:pic>
            <p:nvPicPr>
              <p:cNvPr id="9" name="Picture 8" descr="Stacked book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4591594" cy="6858000"/>
              </a:xfrm>
              <a:prstGeom prst="rect">
                <a:avLst/>
              </a:prstGeom>
            </p:spPr>
          </p:pic>
          <p:sp>
            <p:nvSpPr>
              <p:cNvPr id="10" name="Rectangle 9"/>
              <p:cNvSpPr/>
              <p:nvPr/>
            </p:nvSpPr>
            <p:spPr>
              <a:xfrm>
                <a:off x="4605581" y="0"/>
                <a:ext cx="13716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itle 1"/>
          <p:cNvSpPr>
            <a:spLocks noGrp="1"/>
          </p:cNvSpPr>
          <p:nvPr>
            <p:ph type="ctrTitle"/>
          </p:nvPr>
        </p:nvSpPr>
        <p:spPr>
          <a:xfrm>
            <a:off x="4879346" y="1498601"/>
            <a:ext cx="7008574" cy="3298825"/>
          </a:xfrm>
        </p:spPr>
        <p:txBody>
          <a:bodyPr>
            <a:normAutofit/>
          </a:bodyPr>
          <a:lstStyle>
            <a:lvl1pPr algn="l">
              <a:lnSpc>
                <a:spcPct val="90000"/>
              </a:lnSpc>
              <a:defRPr sz="5400" b="0" cap="none" spc="0" baseline="0">
                <a:ln w="0"/>
                <a:solidFill>
                  <a:schemeClr val="tx2"/>
                </a:solidFill>
                <a:effectLst/>
              </a:defRPr>
            </a:lvl1pPr>
          </a:lstStyle>
          <a:p>
            <a:r>
              <a:rPr lang="en-US"/>
              <a:t>Click to edit Master title style</a:t>
            </a:r>
            <a:endParaRPr dirty="0"/>
          </a:p>
        </p:txBody>
      </p:sp>
      <p:sp>
        <p:nvSpPr>
          <p:cNvPr id="3" name="Subtitle 2"/>
          <p:cNvSpPr>
            <a:spLocks noGrp="1"/>
          </p:cNvSpPr>
          <p:nvPr>
            <p:ph type="subTitle" idx="1"/>
          </p:nvPr>
        </p:nvSpPr>
        <p:spPr>
          <a:xfrm>
            <a:off x="4879346" y="4927600"/>
            <a:ext cx="7008574" cy="1244600"/>
          </a:xfrm>
        </p:spPr>
        <p:txBody>
          <a:bodyPr>
            <a:normAutofit/>
          </a:bodyPr>
          <a:lstStyle>
            <a:lvl1pPr marL="0" indent="0" algn="l">
              <a:spcBef>
                <a:spcPts val="0"/>
              </a:spcBef>
              <a:buNone/>
              <a:defRPr sz="2800" b="0" cap="none" spc="0">
                <a:ln w="0"/>
                <a:solidFill>
                  <a:schemeClr val="accent2">
                    <a:lumMod val="50000"/>
                  </a:schemeClr>
                </a:solidFill>
                <a:effectLst/>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dirty="0"/>
          </a:p>
        </p:txBody>
      </p:sp>
      <p:sp>
        <p:nvSpPr>
          <p:cNvPr id="5" name="Date Placeholder 4"/>
          <p:cNvSpPr>
            <a:spLocks noGrp="1"/>
          </p:cNvSpPr>
          <p:nvPr>
            <p:ph type="dt" sz="half" idx="10"/>
          </p:nvPr>
        </p:nvSpPr>
        <p:spPr/>
        <p:txBody>
          <a:bodyPr/>
          <a:lstStyle/>
          <a:p>
            <a:fld id="{5706A09E-12D5-4B1D-B8BB-C300B1DDD423}" type="datetime1">
              <a:rPr lang="en-US" smtClean="0"/>
              <a:t>12/9/2025</a:t>
            </a:fld>
            <a:endParaRPr lang="en-US"/>
          </a:p>
        </p:txBody>
      </p:sp>
      <p:sp>
        <p:nvSpPr>
          <p:cNvPr id="7" name="Footer Placeholder 6"/>
          <p:cNvSpPr>
            <a:spLocks noGrp="1"/>
          </p:cNvSpPr>
          <p:nvPr>
            <p:ph type="ftr" sz="quarter" idx="11"/>
          </p:nvPr>
        </p:nvSpPr>
        <p:spPr/>
        <p:txBody>
          <a:bodyPr/>
          <a:lstStyle/>
          <a:p>
            <a:r>
              <a:rPr lang="en-US" dirty="0"/>
              <a:t>Add a footer</a:t>
            </a:r>
          </a:p>
        </p:txBody>
      </p:sp>
      <p:sp>
        <p:nvSpPr>
          <p:cNvPr id="11" name="Slide Number Placeholder 10"/>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33220121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hasCustomPrompt="1"/>
          </p:nvPr>
        </p:nvSpPr>
        <p:spPr/>
        <p:txBody>
          <a:bodyPr vert="eaVert"/>
          <a:lstStyle>
            <a:lvl5pPr>
              <a:defRPr/>
            </a:lvl5pPr>
            <a:lvl6pPr marL="2418976" indent="-285750">
              <a:buFont typeface="Century Gothic" panose="020B0502020202020204" pitchFamily="34" charset="0"/>
              <a:buChar cha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10"/>
          </p:nvPr>
        </p:nvSpPr>
        <p:spPr/>
        <p:txBody>
          <a:bodyPr/>
          <a:lstStyle/>
          <a:p>
            <a:fld id="{D91CA53D-4C84-40AA-983E-A1E818A7FEFC}" type="datetime1">
              <a:rPr lang="en-US" smtClean="0"/>
              <a:t>12/9/2025</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591C5AD9-787D-40FA-8A4D-16A055B9AF81}" type="slidenum">
              <a:rPr lang="en-US" smtClean="0"/>
              <a:t>‹#›</a:t>
            </a:fld>
            <a:endParaRPr lang="en-US"/>
          </a:p>
        </p:txBody>
      </p:sp>
    </p:spTree>
    <p:extLst>
      <p:ext uri="{BB962C8B-B14F-4D97-AF65-F5344CB8AC3E}">
        <p14:creationId xmlns:p14="http://schemas.microsoft.com/office/powerpoint/2010/main" val="1817619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52633" y="274638"/>
            <a:ext cx="1422030" cy="5897561"/>
          </a:xfrm>
        </p:spPr>
        <p:txBody>
          <a:bodyPr vert="eaVert"/>
          <a:lstStyle/>
          <a:p>
            <a:r>
              <a:rPr lang="en-US"/>
              <a:t>Click to edit Master title style</a:t>
            </a:r>
            <a:endParaRPr/>
          </a:p>
        </p:txBody>
      </p:sp>
      <p:sp>
        <p:nvSpPr>
          <p:cNvPr id="3" name="Vertical Text Placeholder 2"/>
          <p:cNvSpPr>
            <a:spLocks noGrp="1"/>
          </p:cNvSpPr>
          <p:nvPr>
            <p:ph type="body" orient="vert" idx="1" hasCustomPrompt="1"/>
          </p:nvPr>
        </p:nvSpPr>
        <p:spPr>
          <a:xfrm>
            <a:off x="1117309" y="274638"/>
            <a:ext cx="8532178" cy="5897561"/>
          </a:xfrm>
        </p:spPr>
        <p:txBody>
          <a:bodyPr vert="eaVert"/>
          <a:lstStyle>
            <a:lvl5pPr>
              <a:defRPr/>
            </a:lvl5pPr>
            <a:lvl6pPr marL="2418976" indent="-285750">
              <a:buFont typeface="Century Gothic" panose="020B0502020202020204" pitchFamily="34" charset="0"/>
              <a:buChar cha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Date Placeholder 3"/>
          <p:cNvSpPr>
            <a:spLocks noGrp="1"/>
          </p:cNvSpPr>
          <p:nvPr>
            <p:ph type="dt" sz="half" idx="10"/>
          </p:nvPr>
        </p:nvSpPr>
        <p:spPr/>
        <p:txBody>
          <a:bodyPr/>
          <a:lstStyle/>
          <a:p>
            <a:fld id="{C8E2FCEE-AE66-4EAB-9C04-97F8A56A6354}" type="datetime1">
              <a:rPr lang="en-US" smtClean="0"/>
              <a:t>12/9/2025</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591C5AD9-787D-40FA-8A4D-16A055B9AF81}" type="slidenum">
              <a:rPr lang="en-US" smtClean="0"/>
              <a:t>‹#›</a:t>
            </a:fld>
            <a:endParaRPr lang="en-US"/>
          </a:p>
        </p:txBody>
      </p:sp>
    </p:spTree>
    <p:extLst>
      <p:ext uri="{BB962C8B-B14F-4D97-AF65-F5344CB8AC3E}">
        <p14:creationId xmlns:p14="http://schemas.microsoft.com/office/powerpoint/2010/main" val="3723691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15A9377B-053C-438C-8A98-92C419A6701C}" type="datetime1">
              <a:rPr lang="en-US" smtClean="0"/>
              <a:t>12/9/2025</a:t>
            </a:fld>
            <a:endParaRPr lang="en-US"/>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DA60BA0E-20D0-4E7C-B286-26C960A6788F}" type="slidenum">
              <a:rPr lang="en-US" smtClean="0"/>
              <a:t>‹#›</a:t>
            </a:fld>
            <a:endParaRPr lang="en-US"/>
          </a:p>
        </p:txBody>
      </p:sp>
    </p:spTree>
    <p:extLst>
      <p:ext uri="{BB962C8B-B14F-4D97-AF65-F5344CB8AC3E}">
        <p14:creationId xmlns:p14="http://schemas.microsoft.com/office/powerpoint/2010/main" val="2865359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bwMode="auto">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2" name="Group 11"/>
          <p:cNvGrpSpPr/>
          <p:nvPr/>
        </p:nvGrpSpPr>
        <p:grpSpPr>
          <a:xfrm>
            <a:off x="1620" y="0"/>
            <a:ext cx="12188952" cy="6858000"/>
            <a:chOff x="1620" y="0"/>
            <a:chExt cx="12188952" cy="6858000"/>
          </a:xfrm>
        </p:grpSpPr>
        <p:sp>
          <p:nvSpPr>
            <p:cNvPr id="4" name="Rectangle 3"/>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8818" y="0"/>
              <a:ext cx="4591594" cy="6858000"/>
            </a:xfrm>
            <a:prstGeom prst="rect">
              <a:avLst/>
            </a:prstGeom>
          </p:spPr>
        </p:pic>
        <p:sp>
          <p:nvSpPr>
            <p:cNvPr id="11" name="Rectangle 10"/>
            <p:cNvSpPr/>
            <p:nvPr/>
          </p:nvSpPr>
          <p:spPr>
            <a:xfrm>
              <a:off x="7481252" y="0"/>
              <a:ext cx="13716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a:solidFill>
                  <a:schemeClr val="tx2"/>
                </a:solidFill>
              </a:endParaRPr>
            </a:p>
          </p:txBody>
        </p:sp>
      </p:grpSp>
      <p:pic>
        <p:nvPicPr>
          <p:cNvPr id="5" name="Picture 4" descr="Stacked book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98818" y="0"/>
            <a:ext cx="4591594" cy="6858000"/>
          </a:xfrm>
          <a:prstGeom prst="rect">
            <a:avLst/>
          </a:prstGeom>
        </p:spPr>
      </p:pic>
      <p:sp>
        <p:nvSpPr>
          <p:cNvPr id="7" name="Title 1"/>
          <p:cNvSpPr>
            <a:spLocks noGrp="1"/>
          </p:cNvSpPr>
          <p:nvPr>
            <p:ph type="ctrTitle"/>
          </p:nvPr>
        </p:nvSpPr>
        <p:spPr>
          <a:xfrm>
            <a:off x="237149" y="1498601"/>
            <a:ext cx="7008574" cy="3298825"/>
          </a:xfrm>
        </p:spPr>
        <p:txBody>
          <a:bodyPr>
            <a:normAutofit/>
          </a:bodyPr>
          <a:lstStyle>
            <a:lvl1pPr algn="l">
              <a:lnSpc>
                <a:spcPct val="90000"/>
              </a:lnSpc>
              <a:defRPr sz="5400" b="0" cap="none" spc="0" baseline="0">
                <a:ln w="0"/>
                <a:solidFill>
                  <a:schemeClr val="tx2"/>
                </a:solidFill>
                <a:effectLst/>
              </a:defRPr>
            </a:lvl1pPr>
          </a:lstStyle>
          <a:p>
            <a:r>
              <a:rPr lang="en-US"/>
              <a:t>Click to edit Master title style</a:t>
            </a:r>
            <a:endParaRPr dirty="0"/>
          </a:p>
        </p:txBody>
      </p:sp>
      <p:sp>
        <p:nvSpPr>
          <p:cNvPr id="8" name="Subtitle 2"/>
          <p:cNvSpPr>
            <a:spLocks noGrp="1"/>
          </p:cNvSpPr>
          <p:nvPr>
            <p:ph type="subTitle" idx="1"/>
          </p:nvPr>
        </p:nvSpPr>
        <p:spPr>
          <a:xfrm>
            <a:off x="237149" y="4927600"/>
            <a:ext cx="7008574" cy="1244600"/>
          </a:xfrm>
        </p:spPr>
        <p:txBody>
          <a:bodyPr>
            <a:normAutofit/>
          </a:bodyPr>
          <a:lstStyle>
            <a:lvl1pPr marL="0" indent="0" algn="l">
              <a:spcBef>
                <a:spcPts val="0"/>
              </a:spcBef>
              <a:buNone/>
              <a:defRPr sz="2800" b="0" cap="none" spc="0">
                <a:ln w="0"/>
                <a:solidFill>
                  <a:schemeClr val="accent2">
                    <a:lumMod val="50000"/>
                  </a:schemeClr>
                </a:solidFill>
                <a:effectLst/>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dirty="0"/>
          </a:p>
        </p:txBody>
      </p:sp>
      <p:sp>
        <p:nvSpPr>
          <p:cNvPr id="2" name="Date Placeholder 1"/>
          <p:cNvSpPr>
            <a:spLocks noGrp="1"/>
          </p:cNvSpPr>
          <p:nvPr>
            <p:ph type="dt" sz="half" idx="10"/>
          </p:nvPr>
        </p:nvSpPr>
        <p:spPr/>
        <p:txBody>
          <a:bodyPr/>
          <a:lstStyle/>
          <a:p>
            <a:fld id="{B07CEF46-0123-4A75-9835-49DC49D53DE2}" type="datetime1">
              <a:rPr lang="en-US" smtClean="0"/>
              <a:t>12/9/2025</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EB37DED6-D4C7-42EE-AB49-D2E39E64FDE4}" type="slidenum">
              <a:rPr lang="en-US" smtClean="0"/>
              <a:pPr/>
              <a:t>‹#›</a:t>
            </a:fld>
            <a:endParaRPr lang="en-US"/>
          </a:p>
        </p:txBody>
      </p:sp>
    </p:spTree>
    <p:extLst>
      <p:ext uri="{BB962C8B-B14F-4D97-AF65-F5344CB8AC3E}">
        <p14:creationId xmlns:p14="http://schemas.microsoft.com/office/powerpoint/2010/main" val="305258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hasCustomPrompt="1"/>
          </p:nvPr>
        </p:nvSpPr>
        <p:spPr>
          <a:xfrm>
            <a:off x="111730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297078" indent="-285750">
              <a:buFont typeface="Century Gothic" panose="020B0502020202020204" pitchFamily="34" charset="0"/>
              <a:buChar char="–"/>
              <a:defRPr sz="1800"/>
            </a:lvl6pPr>
            <a:lvl7pPr marL="2568575" indent="-285750">
              <a:buFont typeface="Century Gothic" panose="020B0502020202020204" pitchFamily="34" charset="0"/>
              <a:buChar char="–"/>
              <a:defRPr sz="1800"/>
            </a:lvl7pPr>
            <a:lvl8pPr marL="2860675" indent="-285750">
              <a:defRPr sz="1800"/>
            </a:lvl8pPr>
            <a:lvl9pPr marL="3151188" indent="-285750">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8"/>
            <a:endParaRPr dirty="0"/>
          </a:p>
        </p:txBody>
      </p:sp>
      <p:sp>
        <p:nvSpPr>
          <p:cNvPr id="4" name="Content Placeholder 3"/>
          <p:cNvSpPr>
            <a:spLocks noGrp="1"/>
          </p:cNvSpPr>
          <p:nvPr>
            <p:ph sz="half" idx="2" hasCustomPrompt="1"/>
          </p:nvPr>
        </p:nvSpPr>
        <p:spPr>
          <a:xfrm>
            <a:off x="6297559" y="1701800"/>
            <a:ext cx="4977104" cy="4470400"/>
          </a:xfrm>
        </p:spPr>
        <p:txBody>
          <a:bodyPr>
            <a:normAutofit/>
          </a:bodyPr>
          <a:lstStyle>
            <a:lvl1pPr>
              <a:defRPr sz="2400"/>
            </a:lvl1pPr>
            <a:lvl2pPr>
              <a:defRPr sz="2000"/>
            </a:lvl2pPr>
            <a:lvl3pPr>
              <a:defRPr sz="1800"/>
            </a:lvl3pPr>
            <a:lvl4pPr>
              <a:defRPr sz="1800"/>
            </a:lvl4pPr>
            <a:lvl5pPr marL="2011328">
              <a:defRPr sz="1800"/>
            </a:lvl5pPr>
            <a:lvl6pPr marL="2297078" indent="-285750">
              <a:buFont typeface="Century Gothic" panose="020B0502020202020204" pitchFamily="34" charset="0"/>
              <a:buChar char="–"/>
              <a:defRPr sz="1800"/>
            </a:lvl6pPr>
            <a:lvl7pPr marL="2568575" indent="-285750">
              <a:defRPr sz="1800"/>
            </a:lvl7pPr>
            <a:lvl8pPr marL="2860675" indent="-285750">
              <a:defRPr sz="1800"/>
            </a:lvl8pPr>
            <a:lvl9pPr marL="3151188" indent="-285750">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Date Placeholder 4"/>
          <p:cNvSpPr>
            <a:spLocks noGrp="1"/>
          </p:cNvSpPr>
          <p:nvPr>
            <p:ph type="dt" sz="half" idx="10"/>
          </p:nvPr>
        </p:nvSpPr>
        <p:spPr/>
        <p:txBody>
          <a:bodyPr/>
          <a:lstStyle/>
          <a:p>
            <a:fld id="{62A6378D-18AE-47D1-B10A-42F623B40082}" type="datetime1">
              <a:rPr lang="en-US" smtClean="0"/>
              <a:t>12/9/2025</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EB37DED6-D4C7-42EE-AB49-D2E39E64FDE4}" type="slidenum">
              <a:rPr lang="en-US" smtClean="0"/>
              <a:t>‹#›</a:t>
            </a:fld>
            <a:endParaRPr lang="en-US"/>
          </a:p>
        </p:txBody>
      </p:sp>
    </p:spTree>
    <p:extLst>
      <p:ext uri="{BB962C8B-B14F-4D97-AF65-F5344CB8AC3E}">
        <p14:creationId xmlns:p14="http://schemas.microsoft.com/office/powerpoint/2010/main" val="2025045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2137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hasCustomPrompt="1"/>
          </p:nvPr>
        </p:nvSpPr>
        <p:spPr>
          <a:xfrm>
            <a:off x="111730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297078" indent="-285750">
              <a:buFont typeface="Century Gothic" panose="020B0502020202020204" pitchFamily="34" charset="0"/>
              <a:buChar char="–"/>
              <a:defRPr sz="1800"/>
            </a:lvl6pPr>
            <a:lvl7pPr marL="2568575" indent="-285750">
              <a:defRPr sz="1800"/>
            </a:lvl7pPr>
            <a:lvl8pPr marL="2860675" indent="-285750">
              <a:defRPr sz="1800"/>
            </a:lvl8pPr>
            <a:lvl9pPr marL="3151188" indent="-285750">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5" name="Text Placeholder 4"/>
          <p:cNvSpPr>
            <a:spLocks noGrp="1"/>
          </p:cNvSpPr>
          <p:nvPr>
            <p:ph type="body" sz="quarter" idx="3"/>
          </p:nvPr>
        </p:nvSpPr>
        <p:spPr>
          <a:xfrm>
            <a:off x="6301622" y="1608836"/>
            <a:ext cx="4973041" cy="512064"/>
          </a:xfrm>
        </p:spPr>
        <p:txBody>
          <a:bodyPr anchor="b">
            <a:noAutofit/>
          </a:bodyPr>
          <a:lstStyle>
            <a:lvl1pPr marL="0" indent="0">
              <a:spcBef>
                <a:spcPts val="0"/>
              </a:spcBef>
              <a:buNone/>
              <a:defRPr sz="24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hasCustomPrompt="1"/>
          </p:nvPr>
        </p:nvSpPr>
        <p:spPr>
          <a:xfrm>
            <a:off x="6297559" y="2209800"/>
            <a:ext cx="4977104" cy="3962400"/>
          </a:xfrm>
        </p:spPr>
        <p:txBody>
          <a:bodyPr>
            <a:normAutofit/>
          </a:bodyPr>
          <a:lstStyle>
            <a:lvl1pPr>
              <a:defRPr sz="2000"/>
            </a:lvl1pPr>
            <a:lvl2pPr>
              <a:defRPr sz="1800"/>
            </a:lvl2pPr>
            <a:lvl3pPr>
              <a:defRPr sz="1800"/>
            </a:lvl3pPr>
            <a:lvl4pPr>
              <a:defRPr sz="1800"/>
            </a:lvl4pPr>
            <a:lvl5pPr marL="2011328">
              <a:defRPr sz="1800"/>
            </a:lvl5pPr>
            <a:lvl6pPr marL="2297078" indent="-285750">
              <a:buFont typeface="Century Gothic" panose="020B0502020202020204" pitchFamily="34" charset="0"/>
              <a:buChar char="–"/>
              <a:defRPr sz="1800"/>
            </a:lvl6pPr>
            <a:lvl7pPr marL="2568575" indent="-285750">
              <a:defRPr sz="1800"/>
            </a:lvl7pPr>
            <a:lvl8pPr marL="2860675" indent="-285750">
              <a:defRPr sz="1800"/>
            </a:lvl8pPr>
            <a:lvl9pPr marL="3151188" indent="-285750">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7" name="Date Placeholder 6"/>
          <p:cNvSpPr>
            <a:spLocks noGrp="1"/>
          </p:cNvSpPr>
          <p:nvPr>
            <p:ph type="dt" sz="half" idx="10"/>
          </p:nvPr>
        </p:nvSpPr>
        <p:spPr/>
        <p:txBody>
          <a:bodyPr/>
          <a:lstStyle/>
          <a:p>
            <a:fld id="{321F6AE8-D704-41F6-B16A-5547B5672AC1}" type="datetime1">
              <a:rPr lang="en-US" smtClean="0"/>
              <a:t>12/9/2025</a:t>
            </a:fld>
            <a:endParaRPr lang="en-US"/>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EB37DED6-D4C7-42EE-AB49-D2E39E64FDE4}" type="slidenum">
              <a:rPr lang="en-US" smtClean="0"/>
              <a:t>‹#›</a:t>
            </a:fld>
            <a:endParaRPr lang="en-US"/>
          </a:p>
        </p:txBody>
      </p:sp>
    </p:spTree>
    <p:extLst>
      <p:ext uri="{BB962C8B-B14F-4D97-AF65-F5344CB8AC3E}">
        <p14:creationId xmlns:p14="http://schemas.microsoft.com/office/powerpoint/2010/main" val="920072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58AB9538-6F63-4C0B-916D-ED3F4E0A1B28}" type="datetime1">
              <a:rPr lang="en-US" smtClean="0"/>
              <a:t>12/9/2025</a:t>
            </a:fld>
            <a:endParaRPr lang="en-US"/>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EB37DED6-D4C7-42EE-AB49-D2E39E64FDE4}" type="slidenum">
              <a:rPr lang="en-US" smtClean="0"/>
              <a:t>‹#›</a:t>
            </a:fld>
            <a:endParaRPr lang="en-US"/>
          </a:p>
        </p:txBody>
      </p:sp>
    </p:spTree>
    <p:extLst>
      <p:ext uri="{BB962C8B-B14F-4D97-AF65-F5344CB8AC3E}">
        <p14:creationId xmlns:p14="http://schemas.microsoft.com/office/powerpoint/2010/main" val="2304845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8F15BF-7116-4A9E-8022-5A2DC937F971}" type="datetime1">
              <a:rPr lang="en-US" smtClean="0"/>
              <a:t>12/9/2025</a:t>
            </a:fld>
            <a:endParaRPr lang="en-US"/>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EB37DED6-D4C7-42EE-AB49-D2E39E64FDE4}" type="slidenum">
              <a:rPr lang="en-US" smtClean="0"/>
              <a:t>‹#›</a:t>
            </a:fld>
            <a:endParaRPr lang="en-US"/>
          </a:p>
        </p:txBody>
      </p:sp>
    </p:spTree>
    <p:extLst>
      <p:ext uri="{BB962C8B-B14F-4D97-AF65-F5344CB8AC3E}">
        <p14:creationId xmlns:p14="http://schemas.microsoft.com/office/powerpoint/2010/main" val="219507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3961368" y="0"/>
            <a:ext cx="7922736"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455612" y="1701800"/>
            <a:ext cx="3351927" cy="2844800"/>
          </a:xfrm>
        </p:spPr>
        <p:txBody>
          <a:bodyPr anchor="b">
            <a:normAutofit/>
          </a:bodyPr>
          <a:lstStyle>
            <a:lvl1pPr algn="l">
              <a:defRPr sz="2000" b="1">
                <a:effectLst/>
              </a:defRPr>
            </a:lvl1pPr>
          </a:lstStyle>
          <a:p>
            <a:r>
              <a:rPr lang="en-US"/>
              <a:t>Click to edit Master title style</a:t>
            </a:r>
            <a:endParaRPr dirty="0"/>
          </a:p>
        </p:txBody>
      </p:sp>
      <p:sp>
        <p:nvSpPr>
          <p:cNvPr id="3" name="Content Placeholder 2"/>
          <p:cNvSpPr>
            <a:spLocks noGrp="1"/>
          </p:cNvSpPr>
          <p:nvPr>
            <p:ph idx="1" hasCustomPrompt="1"/>
          </p:nvPr>
        </p:nvSpPr>
        <p:spPr>
          <a:xfrm>
            <a:off x="4469236" y="482600"/>
            <a:ext cx="6805427" cy="5892800"/>
          </a:xfrm>
        </p:spPr>
        <p:txBody>
          <a:bodyPr>
            <a:normAutofit/>
          </a:bodyPr>
          <a:lstStyle>
            <a:lvl1pPr>
              <a:defRPr sz="2400"/>
            </a:lvl1pPr>
            <a:lvl2pPr>
              <a:defRPr sz="2000"/>
            </a:lvl2pPr>
            <a:lvl3pPr>
              <a:defRPr sz="1800"/>
            </a:lvl3pPr>
            <a:lvl4pPr>
              <a:defRPr sz="1800"/>
            </a:lvl4pPr>
            <a:lvl5pPr>
              <a:defRPr sz="1800"/>
            </a:lvl5pPr>
            <a:lvl6pPr marL="2418976" indent="-285750">
              <a:buFont typeface="Century Gothic" panose="020B0502020202020204" pitchFamily="34" charset="0"/>
              <a:buChar cha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dirty="0"/>
          </a:p>
        </p:txBody>
      </p:sp>
      <p:sp>
        <p:nvSpPr>
          <p:cNvPr id="4" name="Text Placeholder 3"/>
          <p:cNvSpPr>
            <a:spLocks noGrp="1"/>
          </p:cNvSpPr>
          <p:nvPr>
            <p:ph type="body" sz="half" idx="2"/>
          </p:nvPr>
        </p:nvSpPr>
        <p:spPr>
          <a:xfrm>
            <a:off x="455612" y="4648200"/>
            <a:ext cx="3351927" cy="1727200"/>
          </a:xfrm>
        </p:spPr>
        <p:txBody>
          <a:bodyPr>
            <a:normAutofit/>
          </a:bodyPr>
          <a:lstStyle>
            <a:lvl1pPr marL="0" indent="0">
              <a:spcBef>
                <a:spcPts val="120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41B8DC91-5A3B-40CE-8C1D-279A8EF6E008}" type="datetime1">
              <a:rPr lang="en-US" smtClean="0"/>
              <a:t>12/9/2025</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2DFBB78A-01B4-41F2-96B0-677A4A282832}" type="slidenum">
              <a:rPr lang="en-US" smtClean="0"/>
              <a:t>‹#›</a:t>
            </a:fld>
            <a:endParaRPr lang="en-US"/>
          </a:p>
        </p:txBody>
      </p:sp>
    </p:spTree>
    <p:extLst>
      <p:ext uri="{BB962C8B-B14F-4D97-AF65-F5344CB8AC3E}">
        <p14:creationId xmlns:p14="http://schemas.microsoft.com/office/powerpoint/2010/main" val="789110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2082258" y="0"/>
            <a:ext cx="8024310" cy="6858000"/>
          </a:xfrm>
          <a:prstGeom prst="rect">
            <a:avLst/>
          </a:prstGeom>
          <a:gradFill flip="none" rotWithShape="1">
            <a:gsLst>
              <a:gs pos="0">
                <a:schemeClr val="bg1">
                  <a:alpha val="0"/>
                </a:schemeClr>
              </a:gs>
              <a:gs pos="100000">
                <a:schemeClr val="bg1">
                  <a:alpha val="55000"/>
                </a:schemeClr>
              </a:gs>
            </a:gsLst>
            <a:lin ang="7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2" name="Title 1"/>
          <p:cNvSpPr>
            <a:spLocks noGrp="1"/>
          </p:cNvSpPr>
          <p:nvPr>
            <p:ph type="title"/>
          </p:nvPr>
        </p:nvSpPr>
        <p:spPr>
          <a:xfrm>
            <a:off x="2437765" y="4800600"/>
            <a:ext cx="7313295" cy="762000"/>
          </a:xfrm>
        </p:spPr>
        <p:txBody>
          <a:bodyPr anchor="b">
            <a:normAutofit/>
          </a:bodyPr>
          <a:lstStyle>
            <a:lvl1pPr algn="l">
              <a:defRPr sz="2000" b="1">
                <a:effectLst/>
              </a:defRPr>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2437765" y="279401"/>
            <a:ext cx="7313295" cy="4448175"/>
          </a:xfrm>
        </p:spPr>
        <p:txBody>
          <a:bodyPr>
            <a:normAutofit/>
          </a:bodyPr>
          <a:lstStyle>
            <a:lvl1pPr marL="0" indent="0">
              <a:buNone/>
              <a:defRPr sz="28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2437765" y="5562600"/>
            <a:ext cx="7313295" cy="812800"/>
          </a:xfrm>
        </p:spPr>
        <p:txBody>
          <a:bodyPr>
            <a:normAutofit/>
          </a:bodyPr>
          <a:lstStyle>
            <a:lvl1pPr marL="0" indent="0">
              <a:spcBef>
                <a:spcPts val="0"/>
              </a:spcBef>
              <a:buNone/>
              <a:defRPr sz="16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36B7C20A-B94A-4E20-B4B2-88A7825AE904}" type="datetime1">
              <a:rPr lang="en-US" smtClean="0"/>
              <a:t>12/9/2025</a:t>
            </a:fld>
            <a:endParaRPr lang="en-US"/>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2DFBB78A-01B4-41F2-96B0-677A4A282832}" type="slidenum">
              <a:rPr lang="en-US" smtClean="0"/>
              <a:t>‹#›</a:t>
            </a:fld>
            <a:endParaRPr lang="en-US"/>
          </a:p>
        </p:txBody>
      </p:sp>
    </p:spTree>
    <p:extLst>
      <p:ext uri="{BB962C8B-B14F-4D97-AF65-F5344CB8AC3E}">
        <p14:creationId xmlns:p14="http://schemas.microsoft.com/office/powerpoint/2010/main" val="3521372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grpSp>
        <p:nvGrpSpPr>
          <p:cNvPr id="7" name="Group 6"/>
          <p:cNvGrpSpPr/>
          <p:nvPr/>
        </p:nvGrpSpPr>
        <p:grpSpPr>
          <a:xfrm>
            <a:off x="1620" y="0"/>
            <a:ext cx="12188952" cy="6858000"/>
            <a:chOff x="1620" y="0"/>
            <a:chExt cx="12188952" cy="6858000"/>
          </a:xfrm>
        </p:grpSpPr>
        <p:sp>
          <p:nvSpPr>
            <p:cNvPr id="10" name="Rectangle 9"/>
            <p:cNvSpPr/>
            <p:nvPr/>
          </p:nvSpPr>
          <p:spPr>
            <a:xfrm>
              <a:off x="1620" y="0"/>
              <a:ext cx="12188952" cy="6858000"/>
            </a:xfrm>
            <a:prstGeom prst="rect">
              <a:avLst/>
            </a:prstGeom>
            <a:gradFill flip="none" rotWithShape="1">
              <a:gsLst>
                <a:gs pos="0">
                  <a:schemeClr val="accent1">
                    <a:lumMod val="50000"/>
                  </a:schemeClr>
                </a:gs>
                <a:gs pos="58000">
                  <a:schemeClr val="accent1">
                    <a:lumMod val="40000"/>
                    <a:lumOff val="60000"/>
                  </a:schemeClr>
                </a:gs>
                <a:gs pos="100000">
                  <a:schemeClr val="accent1">
                    <a:lumMod val="5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sp>
          <p:nvSpPr>
            <p:cNvPr id="8" name="Rectangle 7"/>
            <p:cNvSpPr/>
            <p:nvPr/>
          </p:nvSpPr>
          <p:spPr>
            <a:xfrm>
              <a:off x="304721" y="0"/>
              <a:ext cx="11579384" cy="6858000"/>
            </a:xfrm>
            <a:prstGeom prst="rect">
              <a:avLst/>
            </a:prstGeom>
            <a:solidFill>
              <a:schemeClr val="accent1">
                <a:lumMod val="20000"/>
                <a:lumOff val="8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a:p>
          </p:txBody>
        </p:sp>
      </p:grpSp>
      <p:sp>
        <p:nvSpPr>
          <p:cNvPr id="2" name="Title Placeholder 1"/>
          <p:cNvSpPr>
            <a:spLocks noGrp="1"/>
          </p:cNvSpPr>
          <p:nvPr>
            <p:ph type="title"/>
          </p:nvPr>
        </p:nvSpPr>
        <p:spPr>
          <a:xfrm>
            <a:off x="1117309" y="76200"/>
            <a:ext cx="10157354" cy="1397000"/>
          </a:xfrm>
          <a:prstGeom prst="rect">
            <a:avLst/>
          </a:prstGeom>
        </p:spPr>
        <p:txBody>
          <a:bodyPr vert="horz" lIns="121899" tIns="60949" rIns="121899" bIns="60949" rtlCol="0" anchor="b">
            <a:normAutofit/>
          </a:bodyPr>
          <a:lstStyle/>
          <a:p>
            <a:r>
              <a:rPr lang="en-US"/>
              <a:t>Click to edit Master title style</a:t>
            </a:r>
            <a:endParaRPr dirty="0"/>
          </a:p>
        </p:txBody>
      </p:sp>
      <p:sp>
        <p:nvSpPr>
          <p:cNvPr id="3" name="Text Placeholder 2"/>
          <p:cNvSpPr>
            <a:spLocks noGrp="1"/>
          </p:cNvSpPr>
          <p:nvPr>
            <p:ph type="body" idx="1"/>
          </p:nvPr>
        </p:nvSpPr>
        <p:spPr>
          <a:xfrm>
            <a:off x="1117309" y="1701800"/>
            <a:ext cx="10157354" cy="4470400"/>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17309" y="6400801"/>
            <a:ext cx="2742486" cy="320675"/>
          </a:xfrm>
          <a:prstGeom prst="rect">
            <a:avLst/>
          </a:prstGeom>
        </p:spPr>
        <p:txBody>
          <a:bodyPr vert="horz" lIns="121899" tIns="60949" rIns="121899" bIns="60949" rtlCol="0" anchor="b"/>
          <a:lstStyle>
            <a:lvl1pPr algn="l">
              <a:defRPr sz="1200">
                <a:solidFill>
                  <a:schemeClr val="tx2">
                    <a:lumMod val="50000"/>
                  </a:schemeClr>
                </a:solidFill>
              </a:defRPr>
            </a:lvl1pPr>
          </a:lstStyle>
          <a:p>
            <a:fld id="{859468AF-EFCF-4AAD-ACF4-3BA83EC4AF4E}" type="datetime1">
              <a:rPr lang="en-US" smtClean="0"/>
              <a:pPr/>
              <a:t>12/9/2025</a:t>
            </a:fld>
            <a:endParaRPr lang="en-US" dirty="0"/>
          </a:p>
        </p:txBody>
      </p:sp>
      <p:sp>
        <p:nvSpPr>
          <p:cNvPr id="5" name="Footer Placeholder 4"/>
          <p:cNvSpPr>
            <a:spLocks noGrp="1"/>
          </p:cNvSpPr>
          <p:nvPr>
            <p:ph type="ftr" sz="quarter" idx="3"/>
          </p:nvPr>
        </p:nvSpPr>
        <p:spPr>
          <a:xfrm>
            <a:off x="3907842" y="6400801"/>
            <a:ext cx="6216301" cy="320675"/>
          </a:xfrm>
          <a:prstGeom prst="rect">
            <a:avLst/>
          </a:prstGeom>
        </p:spPr>
        <p:txBody>
          <a:bodyPr vert="horz" lIns="121899" tIns="60949" rIns="121899" bIns="60949" rtlCol="0" anchor="b"/>
          <a:lstStyle>
            <a:lvl1pPr algn="ctr">
              <a:defRPr sz="1200">
                <a:solidFill>
                  <a:schemeClr val="tx2">
                    <a:lumMod val="50000"/>
                  </a:schemeClr>
                </a:solidFill>
              </a:defRPr>
            </a:lvl1pPr>
          </a:lstStyle>
          <a:p>
            <a:r>
              <a:rPr lang="en-US"/>
              <a:t>Add a footer</a:t>
            </a:r>
            <a:endParaRPr lang="en-US" dirty="0"/>
          </a:p>
        </p:txBody>
      </p:sp>
      <p:sp>
        <p:nvSpPr>
          <p:cNvPr id="6" name="Slide Number Placeholder 5"/>
          <p:cNvSpPr>
            <a:spLocks noGrp="1"/>
          </p:cNvSpPr>
          <p:nvPr>
            <p:ph type="sldNum" sz="quarter" idx="4"/>
          </p:nvPr>
        </p:nvSpPr>
        <p:spPr>
          <a:xfrm>
            <a:off x="10167146" y="6400801"/>
            <a:ext cx="1107518" cy="320675"/>
          </a:xfrm>
          <a:prstGeom prst="rect">
            <a:avLst/>
          </a:prstGeom>
        </p:spPr>
        <p:txBody>
          <a:bodyPr vert="horz" lIns="121899" tIns="60949" rIns="121899" bIns="60949" rtlCol="0" anchor="b"/>
          <a:lstStyle>
            <a:lvl1pPr algn="r">
              <a:defRPr sz="1200">
                <a:solidFill>
                  <a:schemeClr val="tx2">
                    <a:lumMod val="50000"/>
                  </a:schemeClr>
                </a:solidFill>
              </a:defRPr>
            </a:lvl1pPr>
          </a:lstStyle>
          <a:p>
            <a:fld id="{EB37DED6-D4C7-42EE-AB49-D2E39E64FDE4}" type="slidenum">
              <a:rPr lang="en-US" smtClean="0"/>
              <a:pPr/>
              <a:t>‹#›</a:t>
            </a:fld>
            <a:endParaRPr lang="en-US"/>
          </a:p>
        </p:txBody>
      </p:sp>
    </p:spTree>
    <p:extLst>
      <p:ext uri="{BB962C8B-B14F-4D97-AF65-F5344CB8AC3E}">
        <p14:creationId xmlns:p14="http://schemas.microsoft.com/office/powerpoint/2010/main" val="206018772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1218987" rtl="0" eaLnBrk="1" latinLnBrk="0" hangingPunct="1">
        <a:lnSpc>
          <a:spcPct val="85000"/>
        </a:lnSpc>
        <a:spcBef>
          <a:spcPct val="0"/>
        </a:spcBef>
        <a:buNone/>
        <a:tabLst/>
        <a:defRPr sz="4400" b="0" kern="1200" cap="none" baseline="0">
          <a:solidFill>
            <a:schemeClr val="accent2">
              <a:lumMod val="50000"/>
            </a:schemeClr>
          </a:solidFill>
          <a:effectLst/>
          <a:latin typeface="+mj-lt"/>
          <a:ea typeface="+mj-ea"/>
          <a:cs typeface="+mj-cs"/>
        </a:defRPr>
      </a:lvl1pPr>
    </p:titleStyle>
    <p:bodyStyle>
      <a:lvl1pPr marL="304747" indent="-304747" algn="l" defTabSz="1218987" rtl="0" eaLnBrk="1" latinLnBrk="0" hangingPunct="1">
        <a:lnSpc>
          <a:spcPct val="95000"/>
        </a:lnSpc>
        <a:spcBef>
          <a:spcPts val="1866"/>
        </a:spcBef>
        <a:buClr>
          <a:schemeClr val="accent6">
            <a:lumMod val="50000"/>
          </a:schemeClr>
        </a:buClr>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5pPr>
      <a:lvl6pPr marL="2133226" indent="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None/>
        <a:defRPr sz="1800" kern="1200">
          <a:solidFill>
            <a:schemeClr val="tx2">
              <a:lumMod val="50000"/>
            </a:schemeClr>
          </a:solidFill>
          <a:latin typeface="+mn-lt"/>
          <a:ea typeface="+mn-ea"/>
          <a:cs typeface="+mn-cs"/>
        </a:defRPr>
      </a:lvl6pPr>
      <a:lvl7pPr marL="284562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7pPr>
      <a:lvl8pPr marL="3272267"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8pPr>
      <a:lvl9pPr marL="375986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a:solidFill>
            <a:schemeClr val="tx2">
              <a:lumMod val="50000"/>
            </a:schemeClr>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hyperlink" Target="https://www.lasc.org/District_Court_Rules?p=TitleVI" TargetMode="External"/><Relationship Id="rId13" Type="http://schemas.openxmlformats.org/officeDocument/2006/relationships/hyperlink" Target="https://www.lasc.org/District_Court_Rules?p=TitleVIAppendicesList" TargetMode="External"/><Relationship Id="rId3" Type="http://schemas.openxmlformats.org/officeDocument/2006/relationships/hyperlink" Target="https://www.lasc.org/rules/dist.ct/Title_I.pdf" TargetMode="External"/><Relationship Id="rId7" Type="http://schemas.openxmlformats.org/officeDocument/2006/relationships/hyperlink" Target="https://www.lasc.org/District_Court_Rules?p=TitleV" TargetMode="External"/><Relationship Id="rId12" Type="http://schemas.openxmlformats.org/officeDocument/2006/relationships/hyperlink" Target="https://www.lasc.org/District_Court_Rules?p=TitleVAppendicesList" TargetMode="External"/><Relationship Id="rId2" Type="http://schemas.openxmlformats.org/officeDocument/2006/relationships/hyperlink" Target="https://www.lasc.org/DistrictCourtRules" TargetMode="External"/><Relationship Id="rId1" Type="http://schemas.openxmlformats.org/officeDocument/2006/relationships/slideLayout" Target="../slideLayouts/slideLayout2.xml"/><Relationship Id="rId6" Type="http://schemas.openxmlformats.org/officeDocument/2006/relationships/hyperlink" Target="https://www.lasc.org/rules/dist.ct/Title_IV/TITLE_IV_RULES.pdf" TargetMode="External"/><Relationship Id="rId11" Type="http://schemas.openxmlformats.org/officeDocument/2006/relationships/hyperlink" Target="https://www.lasc.org/District_Court_Rules?p=TitleIV" TargetMode="External"/><Relationship Id="rId5" Type="http://schemas.openxmlformats.org/officeDocument/2006/relationships/hyperlink" Target="https://www.lasc.org/District_Court_Rules?p=TitleIII" TargetMode="External"/><Relationship Id="rId10" Type="http://schemas.openxmlformats.org/officeDocument/2006/relationships/hyperlink" Target="https://www.lasc.org/District_Court_Rules?p=AppendicesList" TargetMode="External"/><Relationship Id="rId4" Type="http://schemas.openxmlformats.org/officeDocument/2006/relationships/hyperlink" Target="https://www.lasc.org/rules/dist.ct/Title_II.pdf" TargetMode="External"/><Relationship Id="rId9" Type="http://schemas.openxmlformats.org/officeDocument/2006/relationships/hyperlink" Target="https://www.lasc.org/District_Court_Rules?p=DistrictAppendices"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fifthcircuit.org/LocalRules.aspx" TargetMode="External"/><Relationship Id="rId3" Type="http://schemas.openxmlformats.org/officeDocument/2006/relationships/hyperlink" Target="https://www.lasc.org/rules/COA/2023_07_Uniform_Rules_Courts_of_Appeal.pdf" TargetMode="External"/><Relationship Id="rId7" Type="http://schemas.openxmlformats.org/officeDocument/2006/relationships/hyperlink" Target="https://la4th.org/Downloads/local_rules.pdf" TargetMode="External"/><Relationship Id="rId2" Type="http://schemas.openxmlformats.org/officeDocument/2006/relationships/hyperlink" Target="https://www.lasc.org/Court_Rules?p=Appellate" TargetMode="External"/><Relationship Id="rId1" Type="http://schemas.openxmlformats.org/officeDocument/2006/relationships/slideLayout" Target="../slideLayouts/slideLayout2.xml"/><Relationship Id="rId6" Type="http://schemas.openxmlformats.org/officeDocument/2006/relationships/hyperlink" Target="https://la3circuit.org/transmit.aspx?id=XFxBUkNISVZFU1xBcHBlYWxzXEFkbWluaXN0cmF0aW9uXFB1YmxpY1xSZXNvdXJjZXNcTG9jYWxfUnVsZXMucGRm" TargetMode="External"/><Relationship Id="rId5" Type="http://schemas.openxmlformats.org/officeDocument/2006/relationships/hyperlink" Target="https://www.la2nd.org/local-rules-of-court/" TargetMode="External"/><Relationship Id="rId4" Type="http://schemas.openxmlformats.org/officeDocument/2006/relationships/hyperlink" Target="https://cdnsm5-hosted2.civiclive.com/UserFiles/Servers/Server_161501/File/Clerks%20Office/First%20Circuit%20Local%20Rules/revised%20local%20rules.pdf" TargetMode="External"/><Relationship Id="rId9" Type="http://schemas.openxmlformats.org/officeDocument/2006/relationships/image" Target="../media/image18.jpg"/></Relationships>
</file>

<file path=ppt/slides/_rels/slide16.xml.rels><?xml version="1.0" encoding="UTF-8" standalone="yes"?>
<Relationships xmlns="http://schemas.openxmlformats.org/package/2006/relationships"><Relationship Id="rId2" Type="http://schemas.openxmlformats.org/officeDocument/2006/relationships/hyperlink" Target="https://www.lasc.org/rules/dist.ct/Title_I.pdf"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hyperlink" Target="https://www.lasc.org/DistrictCourtRule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hyperlink" Target="https://www.lasc.org/District_Court_Rules?p=TitleIII"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hyperlink" Target="https://www.lasc.org/rules/dist.ct/Title_IV/TITLE_IV_RULES.pdf"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hyperlink" Target="https://www.lasc.org/District_Court_Rules?p=TitleV"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hyperlink" Target="https://www.lasc.org/District_Court_Rules?p=TitleVI"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hyperlink" Target="https://www.lasc.org/rules/dist.ct/COURTRULESAPPENDIX18.0.pdf" TargetMode="Externa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hyperlink" Target="https://www.lasc.org/Court_Rules?p=Appellate" TargetMode="External"/><Relationship Id="rId2" Type="http://schemas.openxmlformats.org/officeDocument/2006/relationships/hyperlink" Target="https://www.lasc.org/DistrictCourtRule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40.xml.rels><?xml version="1.0" encoding="UTF-8" standalone="yes"?>
<Relationships xmlns="http://schemas.openxmlformats.org/package/2006/relationships"><Relationship Id="rId3" Type="http://schemas.openxmlformats.org/officeDocument/2006/relationships/hyperlink" Target="http://www.dsmithlegal.com/" TargetMode="External"/><Relationship Id="rId2" Type="http://schemas.openxmlformats.org/officeDocument/2006/relationships/hyperlink" Target="mailto:dwa@dsmithlegal.com" TargetMode="Externa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9.jpg"/></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Layout" Target="../slideLayouts/slideLayout6.xml"/><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99012" y="1"/>
            <a:ext cx="7008574" cy="2286000"/>
          </a:xfrm>
        </p:spPr>
        <p:txBody>
          <a:bodyPr/>
          <a:lstStyle/>
          <a:p>
            <a:pPr algn="ctr"/>
            <a:r>
              <a:rPr lang="en-US" dirty="0" err="1"/>
              <a:t>Yo</a:t>
            </a:r>
            <a:r>
              <a:rPr lang="en-US" dirty="0"/>
              <a:t>, There Are </a:t>
            </a:r>
            <a:br>
              <a:rPr lang="en-US" dirty="0"/>
            </a:br>
            <a:r>
              <a:rPr lang="en-US" dirty="0"/>
              <a:t>Rules Here!!</a:t>
            </a:r>
          </a:p>
        </p:txBody>
      </p:sp>
      <p:pic>
        <p:nvPicPr>
          <p:cNvPr id="3" name="Picture 2" descr="A logo with gold wings and red letters&#10;&#10;Description automatically generated">
            <a:extLst>
              <a:ext uri="{FF2B5EF4-FFF2-40B4-BE49-F238E27FC236}">
                <a16:creationId xmlns:a16="http://schemas.microsoft.com/office/drawing/2014/main" id="{9A91DACF-153F-F09D-2B83-B65F985F45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6412" y="5381178"/>
            <a:ext cx="1624297" cy="1582044"/>
          </a:xfrm>
          <a:prstGeom prst="rect">
            <a:avLst/>
          </a:prstGeom>
        </p:spPr>
      </p:pic>
      <p:sp>
        <p:nvSpPr>
          <p:cNvPr id="4" name="Date Placeholder 3">
            <a:extLst>
              <a:ext uri="{FF2B5EF4-FFF2-40B4-BE49-F238E27FC236}">
                <a16:creationId xmlns:a16="http://schemas.microsoft.com/office/drawing/2014/main" id="{BF9D2C73-92E5-DAFB-B18B-A05D46B81475}"/>
              </a:ext>
            </a:extLst>
          </p:cNvPr>
          <p:cNvSpPr>
            <a:spLocks noGrp="1"/>
          </p:cNvSpPr>
          <p:nvPr>
            <p:ph type="subTitle" idx="1"/>
          </p:nvPr>
        </p:nvSpPr>
        <p:spPr>
          <a:xfrm>
            <a:off x="4700722" y="4495800"/>
            <a:ext cx="7466013" cy="1244600"/>
          </a:xfrm>
        </p:spPr>
        <p:txBody>
          <a:bodyPr>
            <a:normAutofit fontScale="25000" lnSpcReduction="20000"/>
          </a:bodyPr>
          <a:lstStyle/>
          <a:p>
            <a:pPr algn="ctr"/>
            <a:endParaRPr lang="en-US" dirty="0"/>
          </a:p>
          <a:p>
            <a:pPr algn="ctr"/>
            <a:endParaRPr lang="en-US" dirty="0"/>
          </a:p>
          <a:p>
            <a:pPr algn="ctr"/>
            <a:endParaRPr lang="en-US" dirty="0"/>
          </a:p>
          <a:p>
            <a:pPr algn="ctr"/>
            <a:r>
              <a:rPr lang="en-US" sz="6400" dirty="0">
                <a:latin typeface="Aharoni" panose="02010803020104030203" pitchFamily="2" charset="-79"/>
                <a:cs typeface="Aharoni" panose="02010803020104030203" pitchFamily="2" charset="-79"/>
              </a:rPr>
              <a:t>Presented By: </a:t>
            </a:r>
          </a:p>
          <a:p>
            <a:pPr algn="ctr"/>
            <a:r>
              <a:rPr lang="en-US" sz="6400" dirty="0">
                <a:latin typeface="Aharoni" panose="02010803020104030203" pitchFamily="2" charset="-79"/>
                <a:cs typeface="Aharoni" panose="02010803020104030203" pitchFamily="2" charset="-79"/>
              </a:rPr>
              <a:t>Dr. Dwazendra J. Smith, Esq., Board-Certified Family Law Specialist, </a:t>
            </a:r>
          </a:p>
          <a:p>
            <a:pPr algn="ctr"/>
            <a:r>
              <a:rPr lang="en-US" sz="6400" dirty="0">
                <a:latin typeface="Aharoni" panose="02010803020104030203" pitchFamily="2" charset="-79"/>
                <a:cs typeface="Aharoni" panose="02010803020104030203" pitchFamily="2" charset="-79"/>
              </a:rPr>
              <a:t>Certified By the Louisiana Board of Legal Specialization, Licensed in </a:t>
            </a:r>
          </a:p>
          <a:p>
            <a:pPr algn="ctr"/>
            <a:r>
              <a:rPr lang="en-US" sz="6400" dirty="0">
                <a:latin typeface="Aharoni" panose="02010803020104030203" pitchFamily="2" charset="-79"/>
                <a:cs typeface="Aharoni" panose="02010803020104030203" pitchFamily="2" charset="-79"/>
              </a:rPr>
              <a:t>Louisiana and Texas and Admitted in all LA Federal Courts </a:t>
            </a:r>
          </a:p>
          <a:p>
            <a:pPr algn="ctr">
              <a:lnSpc>
                <a:spcPct val="100000"/>
              </a:lnSpc>
              <a:spcBef>
                <a:spcPts val="0"/>
              </a:spcBef>
            </a:pPr>
            <a:endParaRPr lang="en-US" sz="1050" dirty="0">
              <a:solidFill>
                <a:srgbClr val="FF0000"/>
              </a:solidFill>
            </a:endParaRPr>
          </a:p>
          <a:p>
            <a:pPr algn="ctr">
              <a:lnSpc>
                <a:spcPct val="100000"/>
              </a:lnSpc>
              <a:spcBef>
                <a:spcPts val="0"/>
              </a:spcBef>
            </a:pPr>
            <a:r>
              <a:rPr lang="en-US" sz="1050" dirty="0">
                <a:solidFill>
                  <a:srgbClr val="FF0000"/>
                </a:solidFill>
              </a:rPr>
              <a:t> </a:t>
            </a:r>
          </a:p>
          <a:p>
            <a:endParaRPr lang="en-US" dirty="0"/>
          </a:p>
        </p:txBody>
      </p:sp>
      <p:pic>
        <p:nvPicPr>
          <p:cNvPr id="1026" name="Picture 2">
            <a:extLst>
              <a:ext uri="{FF2B5EF4-FFF2-40B4-BE49-F238E27FC236}">
                <a16:creationId xmlns:a16="http://schemas.microsoft.com/office/drawing/2014/main" id="{EE4F2615-BFB4-F40C-4381-04E38599A4A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7812" y="2286001"/>
            <a:ext cx="3152775" cy="2095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988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47816-8872-B1DD-C9FF-0D96EB85414C}"/>
              </a:ext>
            </a:extLst>
          </p:cNvPr>
          <p:cNvSpPr>
            <a:spLocks noGrp="1"/>
          </p:cNvSpPr>
          <p:nvPr>
            <p:ph type="title"/>
          </p:nvPr>
        </p:nvSpPr>
        <p:spPr/>
        <p:txBody>
          <a:bodyPr/>
          <a:lstStyle/>
          <a:p>
            <a:pPr algn="ctr"/>
            <a:r>
              <a:rPr lang="en-US" dirty="0"/>
              <a:t>Who said nothing? Ok, we shall see how this unfolds… </a:t>
            </a:r>
          </a:p>
        </p:txBody>
      </p:sp>
      <p:pic>
        <p:nvPicPr>
          <p:cNvPr id="6" name="Picture Placeholder 5" descr="A person with blonde braids and nose ring&#10;&#10;AI-generated content may be incorrect.">
            <a:extLst>
              <a:ext uri="{FF2B5EF4-FFF2-40B4-BE49-F238E27FC236}">
                <a16:creationId xmlns:a16="http://schemas.microsoft.com/office/drawing/2014/main" id="{9700EC11-5FE1-1C64-92E7-EA819EC107BC}"/>
              </a:ext>
            </a:extLst>
          </p:cNvPr>
          <p:cNvPicPr>
            <a:picLocks noGrp="1" noChangeAspect="1"/>
          </p:cNvPicPr>
          <p:nvPr>
            <p:ph type="pic" idx="1"/>
          </p:nvPr>
        </p:nvPicPr>
        <p:blipFill>
          <a:blip r:embed="rId2"/>
          <a:srcRect t="4384" b="4384"/>
          <a:stretch>
            <a:fillRect/>
          </a:stretch>
        </p:blipFill>
        <p:spPr/>
      </p:pic>
    </p:spTree>
    <p:extLst>
      <p:ext uri="{BB962C8B-B14F-4D97-AF65-F5344CB8AC3E}">
        <p14:creationId xmlns:p14="http://schemas.microsoft.com/office/powerpoint/2010/main" val="330823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9219F-3A7D-92EF-2A88-955E507D84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D99EEA-9238-14C0-D5A4-34B53F2CD1EB}"/>
              </a:ext>
            </a:extLst>
          </p:cNvPr>
          <p:cNvSpPr>
            <a:spLocks noGrp="1"/>
          </p:cNvSpPr>
          <p:nvPr>
            <p:ph type="title"/>
          </p:nvPr>
        </p:nvSpPr>
        <p:spPr>
          <a:xfrm>
            <a:off x="531812" y="457200"/>
            <a:ext cx="10972800" cy="1397000"/>
          </a:xfrm>
        </p:spPr>
        <p:txBody>
          <a:bodyPr>
            <a:normAutofit fontScale="90000"/>
          </a:bodyPr>
          <a:lstStyle/>
          <a:p>
            <a:pPr algn="ctr"/>
            <a:r>
              <a:rPr lang="en-US" sz="4200" dirty="0"/>
              <a:t>Triva Question #4 (Criminal Law Attorneys): </a:t>
            </a:r>
            <a:r>
              <a:rPr lang="en-US" sz="2700" dirty="0"/>
              <a:t>Can a defendant in a capital felony case waive formal arraignment and enter a plea of not guilty without appearing in person? If yes, under what circumstances?    </a:t>
            </a:r>
          </a:p>
        </p:txBody>
      </p:sp>
      <p:sp>
        <p:nvSpPr>
          <p:cNvPr id="4" name="Content Placeholder 3">
            <a:extLst>
              <a:ext uri="{FF2B5EF4-FFF2-40B4-BE49-F238E27FC236}">
                <a16:creationId xmlns:a16="http://schemas.microsoft.com/office/drawing/2014/main" id="{C60513F5-1124-F0AA-7794-4B568E2DB791}"/>
              </a:ext>
            </a:extLst>
          </p:cNvPr>
          <p:cNvSpPr>
            <a:spLocks noGrp="1"/>
          </p:cNvSpPr>
          <p:nvPr>
            <p:ph sz="half" idx="2"/>
          </p:nvPr>
        </p:nvSpPr>
        <p:spPr>
          <a:xfrm>
            <a:off x="1065212" y="2852895"/>
            <a:ext cx="10768594" cy="1828800"/>
          </a:xfrm>
        </p:spPr>
        <p:txBody>
          <a:bodyPr>
            <a:normAutofit/>
          </a:bodyPr>
          <a:lstStyle/>
          <a:p>
            <a:pPr marL="0" indent="0">
              <a:buNone/>
            </a:pPr>
            <a:r>
              <a:rPr lang="en-US" dirty="0"/>
              <a:t>B:  No </a:t>
            </a:r>
          </a:p>
          <a:p>
            <a:pPr marL="0" indent="0">
              <a:buNone/>
            </a:pPr>
            <a:r>
              <a:rPr lang="en-US" dirty="0"/>
              <a:t>C: It depends </a:t>
            </a:r>
          </a:p>
        </p:txBody>
      </p:sp>
      <p:sp>
        <p:nvSpPr>
          <p:cNvPr id="9" name="TextBox 8">
            <a:extLst>
              <a:ext uri="{FF2B5EF4-FFF2-40B4-BE49-F238E27FC236}">
                <a16:creationId xmlns:a16="http://schemas.microsoft.com/office/drawing/2014/main" id="{BA982D5A-9B95-D5D4-6E59-D3481E5D1448}"/>
              </a:ext>
            </a:extLst>
          </p:cNvPr>
          <p:cNvSpPr txBox="1"/>
          <p:nvPr/>
        </p:nvSpPr>
        <p:spPr>
          <a:xfrm>
            <a:off x="1065212" y="2362200"/>
            <a:ext cx="2614903" cy="443198"/>
          </a:xfrm>
          <a:prstGeom prst="rect">
            <a:avLst/>
          </a:prstGeom>
          <a:noFill/>
        </p:spPr>
        <p:txBody>
          <a:bodyPr wrap="square" rtlCol="0">
            <a:spAutoFit/>
          </a:bodyPr>
          <a:lstStyle/>
          <a:p>
            <a:pPr>
              <a:lnSpc>
                <a:spcPct val="95000"/>
              </a:lnSpc>
            </a:pPr>
            <a:r>
              <a:rPr lang="en-US" dirty="0"/>
              <a:t>A: Yes </a:t>
            </a:r>
          </a:p>
        </p:txBody>
      </p:sp>
    </p:spTree>
    <p:extLst>
      <p:ext uri="{BB962C8B-B14F-4D97-AF65-F5344CB8AC3E}">
        <p14:creationId xmlns:p14="http://schemas.microsoft.com/office/powerpoint/2010/main" val="3329551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4B3CD-0C02-D884-6C0A-C224A8392C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897E1E-14E5-E75C-B4CE-695A842F009A}"/>
              </a:ext>
            </a:extLst>
          </p:cNvPr>
          <p:cNvSpPr>
            <a:spLocks noGrp="1"/>
          </p:cNvSpPr>
          <p:nvPr>
            <p:ph type="title"/>
          </p:nvPr>
        </p:nvSpPr>
        <p:spPr>
          <a:xfrm>
            <a:off x="1065212" y="276199"/>
            <a:ext cx="10157354" cy="1397000"/>
          </a:xfrm>
        </p:spPr>
        <p:txBody>
          <a:bodyPr>
            <a:normAutofit fontScale="90000"/>
          </a:bodyPr>
          <a:lstStyle/>
          <a:p>
            <a:pPr algn="ctr"/>
            <a:r>
              <a:rPr lang="en-US" sz="4200" dirty="0"/>
              <a:t>Triva Question #5 (Juvenile Attorneys): </a:t>
            </a:r>
            <a:br>
              <a:rPr lang="en-US" dirty="0"/>
            </a:br>
            <a:r>
              <a:rPr lang="en-US" sz="2400" dirty="0"/>
              <a:t>When DDS is the custodian (before adjudication), how long does DDS have to inform the court that a child has been moved from one place to another? </a:t>
            </a:r>
            <a:r>
              <a:rPr lang="en-US" sz="2400" dirty="0">
                <a:highlight>
                  <a:srgbClr val="FFFF00"/>
                </a:highlight>
              </a:rPr>
              <a:t>   </a:t>
            </a:r>
          </a:p>
        </p:txBody>
      </p:sp>
      <p:sp>
        <p:nvSpPr>
          <p:cNvPr id="4" name="Content Placeholder 3">
            <a:extLst>
              <a:ext uri="{FF2B5EF4-FFF2-40B4-BE49-F238E27FC236}">
                <a16:creationId xmlns:a16="http://schemas.microsoft.com/office/drawing/2014/main" id="{867C4063-B752-8F7D-32A5-AF92743F98A5}"/>
              </a:ext>
            </a:extLst>
          </p:cNvPr>
          <p:cNvSpPr>
            <a:spLocks noGrp="1"/>
          </p:cNvSpPr>
          <p:nvPr>
            <p:ph sz="half" idx="2"/>
          </p:nvPr>
        </p:nvSpPr>
        <p:spPr>
          <a:xfrm>
            <a:off x="1065212" y="2729198"/>
            <a:ext cx="10768594" cy="1828800"/>
          </a:xfrm>
        </p:spPr>
        <p:txBody>
          <a:bodyPr>
            <a:normAutofit/>
          </a:bodyPr>
          <a:lstStyle/>
          <a:p>
            <a:pPr marL="0" indent="0">
              <a:buNone/>
            </a:pPr>
            <a:r>
              <a:rPr lang="en-US" dirty="0"/>
              <a:t>B:  12 hours  </a:t>
            </a:r>
          </a:p>
          <a:p>
            <a:pPr marL="0" indent="0">
              <a:buNone/>
            </a:pPr>
            <a:r>
              <a:rPr lang="en-US" dirty="0"/>
              <a:t>C:  24 hours </a:t>
            </a:r>
          </a:p>
          <a:p>
            <a:pPr marL="0" indent="0">
              <a:buNone/>
            </a:pPr>
            <a:r>
              <a:rPr lang="en-US" dirty="0"/>
              <a:t>D:  48 hours </a:t>
            </a:r>
          </a:p>
        </p:txBody>
      </p:sp>
      <p:sp>
        <p:nvSpPr>
          <p:cNvPr id="9" name="TextBox 8">
            <a:extLst>
              <a:ext uri="{FF2B5EF4-FFF2-40B4-BE49-F238E27FC236}">
                <a16:creationId xmlns:a16="http://schemas.microsoft.com/office/drawing/2014/main" id="{C69869A4-43E7-52EE-E70B-5CE6A7B255D3}"/>
              </a:ext>
            </a:extLst>
          </p:cNvPr>
          <p:cNvSpPr txBox="1"/>
          <p:nvPr/>
        </p:nvSpPr>
        <p:spPr>
          <a:xfrm>
            <a:off x="1113447" y="2286000"/>
            <a:ext cx="2614903" cy="443198"/>
          </a:xfrm>
          <a:prstGeom prst="rect">
            <a:avLst/>
          </a:prstGeom>
          <a:noFill/>
        </p:spPr>
        <p:txBody>
          <a:bodyPr wrap="square" rtlCol="0">
            <a:spAutoFit/>
          </a:bodyPr>
          <a:lstStyle/>
          <a:p>
            <a:pPr>
              <a:lnSpc>
                <a:spcPct val="95000"/>
              </a:lnSpc>
            </a:pPr>
            <a:r>
              <a:rPr lang="en-US" dirty="0"/>
              <a:t>A:  8 hours </a:t>
            </a:r>
          </a:p>
        </p:txBody>
      </p:sp>
    </p:spTree>
    <p:extLst>
      <p:ext uri="{BB962C8B-B14F-4D97-AF65-F5344CB8AC3E}">
        <p14:creationId xmlns:p14="http://schemas.microsoft.com/office/powerpoint/2010/main" val="260820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26517D-60B9-C7C4-0574-24BC52766B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A11D73-B7F6-1CF3-24DB-DEFBB881C0D6}"/>
              </a:ext>
            </a:extLst>
          </p:cNvPr>
          <p:cNvSpPr>
            <a:spLocks noGrp="1"/>
          </p:cNvSpPr>
          <p:nvPr>
            <p:ph type="title"/>
          </p:nvPr>
        </p:nvSpPr>
        <p:spPr>
          <a:xfrm>
            <a:off x="1065212" y="469900"/>
            <a:ext cx="10157354" cy="1397000"/>
          </a:xfrm>
        </p:spPr>
        <p:txBody>
          <a:bodyPr>
            <a:normAutofit fontScale="90000"/>
          </a:bodyPr>
          <a:lstStyle/>
          <a:p>
            <a:pPr algn="ctr"/>
            <a:r>
              <a:rPr lang="en-US" sz="4200" dirty="0"/>
              <a:t>Triva Question #6 (Appellate Attorneys): </a:t>
            </a:r>
            <a:br>
              <a:rPr lang="en-US" dirty="0"/>
            </a:br>
            <a:r>
              <a:rPr lang="en-US" sz="2400" dirty="0"/>
              <a:t>A certification is required to be attached to all briefs or memoranda filed that states all evidence submitted has first been properly and officially offered, introduced, and considered in the proceedings below (this is for the Third Circuit Court of Appeal).</a:t>
            </a:r>
          </a:p>
        </p:txBody>
      </p:sp>
      <p:sp>
        <p:nvSpPr>
          <p:cNvPr id="4" name="Content Placeholder 3">
            <a:extLst>
              <a:ext uri="{FF2B5EF4-FFF2-40B4-BE49-F238E27FC236}">
                <a16:creationId xmlns:a16="http://schemas.microsoft.com/office/drawing/2014/main" id="{F4E5FF40-590D-627B-6EC9-F7D2ECFACCE2}"/>
              </a:ext>
            </a:extLst>
          </p:cNvPr>
          <p:cNvSpPr>
            <a:spLocks noGrp="1"/>
          </p:cNvSpPr>
          <p:nvPr>
            <p:ph sz="half" idx="2"/>
          </p:nvPr>
        </p:nvSpPr>
        <p:spPr>
          <a:xfrm>
            <a:off x="1217612" y="2438400"/>
            <a:ext cx="10768594" cy="1828800"/>
          </a:xfrm>
        </p:spPr>
        <p:txBody>
          <a:bodyPr>
            <a:normAutofit/>
          </a:bodyPr>
          <a:lstStyle/>
          <a:p>
            <a:pPr marL="0" indent="0">
              <a:buNone/>
            </a:pPr>
            <a:r>
              <a:rPr lang="en-US" dirty="0"/>
              <a:t>B:  False  </a:t>
            </a:r>
          </a:p>
        </p:txBody>
      </p:sp>
      <p:sp>
        <p:nvSpPr>
          <p:cNvPr id="9" name="TextBox 8">
            <a:extLst>
              <a:ext uri="{FF2B5EF4-FFF2-40B4-BE49-F238E27FC236}">
                <a16:creationId xmlns:a16="http://schemas.microsoft.com/office/drawing/2014/main" id="{AAD1EB75-20A0-D119-7546-27E3BA8C921A}"/>
              </a:ext>
            </a:extLst>
          </p:cNvPr>
          <p:cNvSpPr txBox="1"/>
          <p:nvPr/>
        </p:nvSpPr>
        <p:spPr>
          <a:xfrm>
            <a:off x="1217612" y="2057400"/>
            <a:ext cx="2614903" cy="443198"/>
          </a:xfrm>
          <a:prstGeom prst="rect">
            <a:avLst/>
          </a:prstGeom>
          <a:noFill/>
        </p:spPr>
        <p:txBody>
          <a:bodyPr wrap="square" rtlCol="0">
            <a:spAutoFit/>
          </a:bodyPr>
          <a:lstStyle/>
          <a:p>
            <a:pPr>
              <a:lnSpc>
                <a:spcPct val="95000"/>
              </a:lnSpc>
            </a:pPr>
            <a:r>
              <a:rPr lang="en-US" dirty="0"/>
              <a:t>A: True </a:t>
            </a:r>
          </a:p>
        </p:txBody>
      </p:sp>
    </p:spTree>
    <p:extLst>
      <p:ext uri="{BB962C8B-B14F-4D97-AF65-F5344CB8AC3E}">
        <p14:creationId xmlns:p14="http://schemas.microsoft.com/office/powerpoint/2010/main" val="942307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212" y="-698500"/>
            <a:ext cx="11582400" cy="1397000"/>
          </a:xfrm>
        </p:spPr>
        <p:txBody>
          <a:bodyPr>
            <a:normAutofit/>
          </a:bodyPr>
          <a:lstStyle/>
          <a:p>
            <a:r>
              <a:rPr lang="en-US" sz="3600" dirty="0"/>
              <a:t>Rules We May Not Be Familiar With (State Court) </a:t>
            </a:r>
          </a:p>
        </p:txBody>
      </p:sp>
      <p:sp>
        <p:nvSpPr>
          <p:cNvPr id="3" name="Content Placeholder 2"/>
          <p:cNvSpPr>
            <a:spLocks noGrp="1"/>
          </p:cNvSpPr>
          <p:nvPr>
            <p:ph idx="1"/>
          </p:nvPr>
        </p:nvSpPr>
        <p:spPr>
          <a:xfrm>
            <a:off x="303212" y="609600"/>
            <a:ext cx="11582400" cy="6324600"/>
          </a:xfrm>
        </p:spPr>
        <p:txBody>
          <a:bodyPr>
            <a:normAutofit fontScale="55000" lnSpcReduction="20000"/>
          </a:bodyPr>
          <a:lstStyle/>
          <a:p>
            <a:r>
              <a:rPr lang="en-US" dirty="0"/>
              <a:t>All of these rules are conveniently placed in your materials, but are most importantly found on the Louisiana Supreme Court’s website: </a:t>
            </a:r>
            <a:r>
              <a:rPr lang="en-US" dirty="0">
                <a:hlinkClick r:id="rId2"/>
              </a:rPr>
              <a:t>https://www.lasc.org/DistrictCourtRules</a:t>
            </a:r>
            <a:r>
              <a:rPr lang="en-US" dirty="0"/>
              <a:t> and you can also just click on the links in this presentation. </a:t>
            </a:r>
          </a:p>
          <a:p>
            <a:r>
              <a:rPr lang="en-US" b="1" dirty="0"/>
              <a:t>TITLE I: </a:t>
            </a:r>
            <a:r>
              <a:rPr lang="en-US" b="1" u="sng" dirty="0">
                <a:hlinkClick r:id="rId3"/>
              </a:rPr>
              <a:t>Rules for Proceedings in District Courts, Family Courts, and Juvenile Courts</a:t>
            </a:r>
            <a:endParaRPr lang="en-US" b="1" u="sng" dirty="0"/>
          </a:p>
          <a:p>
            <a:r>
              <a:rPr lang="en-US" b="1" dirty="0"/>
              <a:t>TITLE II: </a:t>
            </a:r>
            <a:r>
              <a:rPr lang="en-US" b="1" u="sng" dirty="0">
                <a:hlinkClick r:id="rId4"/>
              </a:rPr>
              <a:t>Rules for Civil Proceedings in District Courts</a:t>
            </a:r>
            <a:br>
              <a:rPr lang="en-US" b="1" dirty="0"/>
            </a:br>
            <a:endParaRPr lang="en-US" b="1" dirty="0"/>
          </a:p>
          <a:p>
            <a:r>
              <a:rPr lang="en-US" b="1" dirty="0"/>
              <a:t>TITLE III: </a:t>
            </a:r>
            <a:r>
              <a:rPr lang="en-US" b="1" u="sng" dirty="0">
                <a:hlinkClick r:id="rId5"/>
              </a:rPr>
              <a:t>Rules for Criminal Proceedings in District Courts</a:t>
            </a:r>
            <a:br>
              <a:rPr lang="en-US" b="1" dirty="0"/>
            </a:br>
            <a:endParaRPr lang="en-US" b="1" dirty="0"/>
          </a:p>
          <a:p>
            <a:r>
              <a:rPr lang="en-US" b="1" dirty="0"/>
              <a:t>TITLE IV: </a:t>
            </a:r>
            <a:r>
              <a:rPr lang="en-US" b="1" u="sng" dirty="0">
                <a:hlinkClick r:id="rId6"/>
              </a:rPr>
              <a:t>Rules for Family Law Proceedings in District Courts, in the Family Court for the Parish of East Baton Rouge, and</a:t>
            </a:r>
            <a:br>
              <a:rPr lang="en-US" b="1" u="sng" dirty="0">
                <a:hlinkClick r:id="rId6"/>
              </a:rPr>
            </a:br>
            <a:r>
              <a:rPr lang="en-US" b="1" u="sng" dirty="0">
                <a:hlinkClick r:id="rId6"/>
              </a:rPr>
              <a:t>Proceedings in Juvenile and District Courts Pursuant to Title IV-D of the Social Security Act</a:t>
            </a:r>
            <a:br>
              <a:rPr lang="en-US" b="1" dirty="0"/>
            </a:br>
            <a:endParaRPr lang="en-US" b="1" dirty="0"/>
          </a:p>
          <a:p>
            <a:r>
              <a:rPr lang="en-US" b="1" dirty="0"/>
              <a:t>TITLE V: </a:t>
            </a:r>
            <a:r>
              <a:rPr lang="en-US" b="1" u="sng" dirty="0">
                <a:hlinkClick r:id="rId7"/>
              </a:rPr>
              <a:t>Rules for Juvenile Proceedings in District Courts and in Juvenile Courts for the Parishes of East Baton Rouge, Orleans, Jefferson, and Caddo</a:t>
            </a:r>
            <a:br>
              <a:rPr lang="en-US" b="1" dirty="0"/>
            </a:br>
            <a:endParaRPr lang="en-US" b="1" dirty="0"/>
          </a:p>
          <a:p>
            <a:r>
              <a:rPr lang="en-US" b="1" dirty="0"/>
              <a:t>TITLE VI: </a:t>
            </a:r>
            <a:r>
              <a:rPr lang="en-US" b="1" u="sng" dirty="0">
                <a:hlinkClick r:id="rId8"/>
              </a:rPr>
              <a:t>Rules for Litigation Filed By Inmates</a:t>
            </a:r>
            <a:endParaRPr lang="en-US" b="1" u="sng" dirty="0"/>
          </a:p>
          <a:p>
            <a:r>
              <a:rPr lang="en-US" u="sng" dirty="0">
                <a:hlinkClick r:id="rId9"/>
              </a:rPr>
              <a:t>District by District Appendices</a:t>
            </a:r>
            <a:r>
              <a:rPr lang="en-US" dirty="0"/>
              <a:t> - Titles I, II, III, IV, V, and VI - Rules for Louisiana District Courts, Family Courts, and Juvenile Courts</a:t>
            </a:r>
          </a:p>
          <a:p>
            <a:r>
              <a:rPr lang="en-US" u="sng" dirty="0">
                <a:hlinkClick r:id="rId10"/>
              </a:rPr>
              <a:t>List of Appendices - Titles I, II and III</a:t>
            </a:r>
            <a:r>
              <a:rPr lang="en-US" dirty="0"/>
              <a:t> - Rules for Louisiana District Courts, Family Courts, and Juvenile Courts</a:t>
            </a:r>
          </a:p>
          <a:p>
            <a:r>
              <a:rPr lang="en-US" u="sng" dirty="0">
                <a:hlinkClick r:id="rId11"/>
              </a:rPr>
              <a:t>List of Appendices - Title IV</a:t>
            </a:r>
            <a:r>
              <a:rPr lang="en-US" dirty="0"/>
              <a:t> - Rules for Family Law Proceedings in District Courts, in the Family Court for the Parish of East Baton Rouge, and Proceedings in Juvenile and District Courts Pursuant to Title IV-D of the Social Security Act</a:t>
            </a:r>
          </a:p>
          <a:p>
            <a:r>
              <a:rPr lang="en-US" u="sng" dirty="0">
                <a:hlinkClick r:id="rId12"/>
              </a:rPr>
              <a:t>List of Appendices - Title V</a:t>
            </a:r>
            <a:r>
              <a:rPr lang="en-US" dirty="0"/>
              <a:t> - Rules for Juvenile Proceedings in District Courts and Juvenile Courts for the Parishes of East Baton Rouge, Orleans, Jefferson, and Caddo</a:t>
            </a:r>
          </a:p>
          <a:p>
            <a:r>
              <a:rPr lang="en-US" u="sng" dirty="0">
                <a:hlinkClick r:id="rId13"/>
              </a:rPr>
              <a:t>List of Appendices - Title VI</a:t>
            </a:r>
            <a:r>
              <a:rPr lang="en-US" dirty="0"/>
              <a:t> - Rules for Litigation Filed By Inmates</a:t>
            </a:r>
          </a:p>
          <a:p>
            <a:r>
              <a:rPr lang="en-US" dirty="0"/>
              <a:t>These are also known as local rules </a:t>
            </a:r>
          </a:p>
        </p:txBody>
      </p:sp>
    </p:spTree>
    <p:extLst>
      <p:ext uri="{BB962C8B-B14F-4D97-AF65-F5344CB8AC3E}">
        <p14:creationId xmlns:p14="http://schemas.microsoft.com/office/powerpoint/2010/main" val="603293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C814F-1103-C984-A49C-3C95C39858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05AA42-3A28-0D55-80D4-FF8A5A3199B5}"/>
              </a:ext>
            </a:extLst>
          </p:cNvPr>
          <p:cNvSpPr>
            <a:spLocks noGrp="1"/>
          </p:cNvSpPr>
          <p:nvPr>
            <p:ph type="title"/>
          </p:nvPr>
        </p:nvSpPr>
        <p:spPr>
          <a:xfrm>
            <a:off x="303212" y="0"/>
            <a:ext cx="11582400" cy="698500"/>
          </a:xfrm>
        </p:spPr>
        <p:txBody>
          <a:bodyPr>
            <a:normAutofit fontScale="90000"/>
          </a:bodyPr>
          <a:lstStyle/>
          <a:p>
            <a:r>
              <a:rPr lang="en-US" sz="3600" dirty="0"/>
              <a:t>Rules We May Not Be Familiar With (Courts of Appeal) </a:t>
            </a:r>
          </a:p>
        </p:txBody>
      </p:sp>
      <p:sp>
        <p:nvSpPr>
          <p:cNvPr id="3" name="Content Placeholder 2">
            <a:extLst>
              <a:ext uri="{FF2B5EF4-FFF2-40B4-BE49-F238E27FC236}">
                <a16:creationId xmlns:a16="http://schemas.microsoft.com/office/drawing/2014/main" id="{6C93592D-341C-F832-FDC3-360893C74E64}"/>
              </a:ext>
            </a:extLst>
          </p:cNvPr>
          <p:cNvSpPr>
            <a:spLocks noGrp="1"/>
          </p:cNvSpPr>
          <p:nvPr>
            <p:ph idx="1"/>
          </p:nvPr>
        </p:nvSpPr>
        <p:spPr>
          <a:xfrm>
            <a:off x="379412" y="762000"/>
            <a:ext cx="11582400" cy="6324600"/>
          </a:xfrm>
        </p:spPr>
        <p:txBody>
          <a:bodyPr>
            <a:normAutofit lnSpcReduction="10000"/>
          </a:bodyPr>
          <a:lstStyle/>
          <a:p>
            <a:r>
              <a:rPr lang="en-US" sz="1400" dirty="0"/>
              <a:t>All of these rules are conveniently placed in your materials, but are most importantly found on the Louisiana Supreme Court’s website: </a:t>
            </a:r>
            <a:r>
              <a:rPr lang="en-US" sz="1400" dirty="0">
                <a:hlinkClick r:id="rId2"/>
              </a:rPr>
              <a:t>https://www.lasc.org/Court_Rules?p=Appellate</a:t>
            </a:r>
            <a:r>
              <a:rPr lang="en-US" sz="1400" dirty="0"/>
              <a:t> and the respective Court of Appeal websites, and you can also just click on the links in this presentation. </a:t>
            </a:r>
          </a:p>
          <a:p>
            <a:r>
              <a:rPr lang="en-US" sz="1400" dirty="0"/>
              <a:t>Here, there are the Uniform Rules and then each appellate court has its own local rules </a:t>
            </a:r>
          </a:p>
          <a:p>
            <a:r>
              <a:rPr lang="en-US" sz="1400" dirty="0"/>
              <a:t>Uniform Rules of the Courts of Appeals: </a:t>
            </a:r>
            <a:r>
              <a:rPr lang="en-US" sz="1400" dirty="0">
                <a:hlinkClick r:id="rId3"/>
              </a:rPr>
              <a:t>https://www.lasc.org/rules/COA/2023_07_Uniform_Rules_Courts_of_Appeal.pdf</a:t>
            </a:r>
            <a:endParaRPr lang="en-US" sz="1400" dirty="0"/>
          </a:p>
          <a:p>
            <a:r>
              <a:rPr lang="en-US" sz="1400" b="1" dirty="0"/>
              <a:t>First Circuit Court of Appeal Local Rules: </a:t>
            </a:r>
            <a:r>
              <a:rPr lang="en-US" sz="1400" b="1" dirty="0">
                <a:hlinkClick r:id="rId4"/>
              </a:rPr>
              <a:t>https://cdnsm5-hosted2.civiclive.com/UserFiles/Servers/Server_161501/File/Clerks%20Office/First%20Circuit%20Local%20Rules/revised%20local%20rules.pdf</a:t>
            </a:r>
            <a:endParaRPr lang="en-US" sz="1400" b="1" dirty="0"/>
          </a:p>
          <a:p>
            <a:r>
              <a:rPr lang="en-US" sz="1400" b="1" dirty="0"/>
              <a:t>Second Circuit Court of Appeal Local Rules: </a:t>
            </a:r>
            <a:r>
              <a:rPr lang="en-US" sz="1400" b="1" dirty="0">
                <a:hlinkClick r:id="rId5"/>
              </a:rPr>
              <a:t>https://www.la2nd.org/local-rules-of-court/</a:t>
            </a:r>
            <a:endParaRPr lang="en-US" sz="1400" b="1" dirty="0"/>
          </a:p>
          <a:p>
            <a:r>
              <a:rPr lang="en-US" sz="1400" b="1" dirty="0"/>
              <a:t>Third Circuit Court of Appeal Local Rules: </a:t>
            </a:r>
            <a:r>
              <a:rPr lang="en-US" sz="1400" b="1" dirty="0">
                <a:hlinkClick r:id="rId6"/>
              </a:rPr>
              <a:t>https://la3circuit.org/transmit.aspx?id=XFxBUkNISVZFU1xBcHBlYWxzXEFkbWluaXN0cmF0aW9uXFB1YmxpY1xSZXNvdXJjZXNcTG9jYWxfUnVsZXMucGRm</a:t>
            </a:r>
            <a:endParaRPr lang="en-US" sz="1400" b="1" dirty="0"/>
          </a:p>
          <a:p>
            <a:r>
              <a:rPr lang="en-US" sz="1400" b="1" dirty="0"/>
              <a:t>Fourth Circuit Court of Appeal Local Rules: </a:t>
            </a:r>
            <a:r>
              <a:rPr lang="en-US" sz="1400" b="1" dirty="0">
                <a:hlinkClick r:id="rId7"/>
              </a:rPr>
              <a:t>https://la4th.org/Downloads/local_rules.pdf</a:t>
            </a:r>
            <a:endParaRPr lang="en-US" sz="1400" b="1" dirty="0"/>
          </a:p>
          <a:p>
            <a:r>
              <a:rPr lang="en-US" sz="1400" b="1" dirty="0"/>
              <a:t>Fifth Circuit Court of Appeal Local Rules: </a:t>
            </a:r>
            <a:r>
              <a:rPr lang="en-US" sz="1400" b="1" dirty="0">
                <a:hlinkClick r:id="rId8"/>
              </a:rPr>
              <a:t>https://www.fifthcircuit.org/LocalRules.aspx</a:t>
            </a:r>
            <a:endParaRPr lang="en-US" sz="1400" b="1" dirty="0"/>
          </a:p>
          <a:p>
            <a:endParaRPr lang="en-US" sz="1400" b="1" dirty="0"/>
          </a:p>
          <a:p>
            <a:endParaRPr lang="en-US" sz="1400" b="1" dirty="0"/>
          </a:p>
          <a:p>
            <a:r>
              <a:rPr lang="en-US" sz="1400" b="1" dirty="0"/>
              <a:t>Geographically, what Circuit are we currently sitting in today? </a:t>
            </a:r>
            <a:br>
              <a:rPr lang="en-US" b="1" dirty="0"/>
            </a:br>
            <a:endParaRPr lang="en-US" b="1" dirty="0"/>
          </a:p>
          <a:p>
            <a:endParaRPr lang="en-US" b="1" dirty="0"/>
          </a:p>
        </p:txBody>
      </p:sp>
      <p:pic>
        <p:nvPicPr>
          <p:cNvPr id="5" name="Picture 4" descr="A group of white papers with black question marks&#10;&#10;AI-generated content may be incorrect.">
            <a:extLst>
              <a:ext uri="{FF2B5EF4-FFF2-40B4-BE49-F238E27FC236}">
                <a16:creationId xmlns:a16="http://schemas.microsoft.com/office/drawing/2014/main" id="{48425D50-07FB-4344-3D65-F58CA9BAEC23}"/>
              </a:ext>
            </a:extLst>
          </p:cNvPr>
          <p:cNvPicPr>
            <a:picLocks noChangeAspect="1"/>
          </p:cNvPicPr>
          <p:nvPr/>
        </p:nvPicPr>
        <p:blipFill>
          <a:blip r:embed="rId9"/>
          <a:stretch>
            <a:fillRect/>
          </a:stretch>
        </p:blipFill>
        <p:spPr>
          <a:xfrm>
            <a:off x="760412" y="5105400"/>
            <a:ext cx="1752600" cy="1013460"/>
          </a:xfrm>
          <a:prstGeom prst="rect">
            <a:avLst/>
          </a:prstGeom>
        </p:spPr>
      </p:pic>
    </p:spTree>
    <p:extLst>
      <p:ext uri="{BB962C8B-B14F-4D97-AF65-F5344CB8AC3E}">
        <p14:creationId xmlns:p14="http://schemas.microsoft.com/office/powerpoint/2010/main" val="3536129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9737" y="457200"/>
            <a:ext cx="10157354" cy="1397000"/>
          </a:xfrm>
        </p:spPr>
        <p:txBody>
          <a:bodyPr>
            <a:normAutofit fontScale="90000"/>
          </a:bodyPr>
          <a:lstStyle/>
          <a:p>
            <a:pPr algn="ctr"/>
            <a:r>
              <a:rPr lang="en-US" sz="3800" dirty="0"/>
              <a:t>Title I: </a:t>
            </a:r>
            <a:br>
              <a:rPr lang="en-US" sz="3800" dirty="0"/>
            </a:br>
            <a:r>
              <a:rPr lang="en-US" sz="3800" dirty="0"/>
              <a:t>Rules for </a:t>
            </a:r>
            <a:r>
              <a:rPr lang="en-US" sz="3800" u="sng" dirty="0"/>
              <a:t>Proceedings in District Courts, Family Courts, and Juvenile Courts </a:t>
            </a:r>
            <a:r>
              <a:rPr lang="en-US" sz="3800" u="sng" dirty="0">
                <a:solidFill>
                  <a:srgbClr val="C00000"/>
                </a:solidFill>
              </a:rPr>
              <a:t> </a:t>
            </a:r>
          </a:p>
        </p:txBody>
      </p:sp>
      <p:sp>
        <p:nvSpPr>
          <p:cNvPr id="3" name="Content Placeholder 2"/>
          <p:cNvSpPr>
            <a:spLocks noGrp="1"/>
          </p:cNvSpPr>
          <p:nvPr>
            <p:ph idx="1"/>
          </p:nvPr>
        </p:nvSpPr>
        <p:spPr>
          <a:xfrm>
            <a:off x="1139167" y="2133600"/>
            <a:ext cx="10157354" cy="4470400"/>
          </a:xfrm>
        </p:spPr>
        <p:txBody>
          <a:bodyPr>
            <a:normAutofit/>
          </a:bodyPr>
          <a:lstStyle/>
          <a:p>
            <a:r>
              <a:rPr lang="en-US" dirty="0"/>
              <a:t>All of these rules are conveniently placed in your materials, but are most importantly found on the Louisiana Supreme Court’s website:  </a:t>
            </a:r>
            <a:r>
              <a:rPr lang="en-US" dirty="0">
                <a:hlinkClick r:id="rId2"/>
              </a:rPr>
              <a:t>https://www.lasc.org/rules/dist.ct/Title_I.pdf</a:t>
            </a:r>
            <a:endParaRPr lang="en-US" dirty="0"/>
          </a:p>
        </p:txBody>
      </p:sp>
    </p:spTree>
    <p:extLst>
      <p:ext uri="{BB962C8B-B14F-4D97-AF65-F5344CB8AC3E}">
        <p14:creationId xmlns:p14="http://schemas.microsoft.com/office/powerpoint/2010/main" val="397904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A364F-6F76-87CD-B6D3-3670F4E827EF}"/>
              </a:ext>
            </a:extLst>
          </p:cNvPr>
          <p:cNvSpPr>
            <a:spLocks noGrp="1"/>
          </p:cNvSpPr>
          <p:nvPr>
            <p:ph type="ctrTitle"/>
          </p:nvPr>
        </p:nvSpPr>
        <p:spPr>
          <a:xfrm>
            <a:off x="379412" y="-76200"/>
            <a:ext cx="7008574" cy="3298825"/>
          </a:xfrm>
        </p:spPr>
        <p:txBody>
          <a:bodyPr>
            <a:normAutofit fontScale="90000"/>
          </a:bodyPr>
          <a:lstStyle/>
          <a:p>
            <a:r>
              <a:rPr lang="en-US" sz="2400" dirty="0"/>
              <a:t>A couple of interesting rules to note in Title I </a:t>
            </a:r>
            <a:br>
              <a:rPr lang="en-US" sz="2400" dirty="0"/>
            </a:br>
            <a:r>
              <a:rPr lang="en-US" sz="2400" dirty="0"/>
              <a:t>(20 pages total, but a lot of good information): </a:t>
            </a:r>
            <a:br>
              <a:rPr lang="en-US" sz="2800" dirty="0"/>
            </a:br>
            <a:br>
              <a:rPr lang="en-US" sz="2800" dirty="0"/>
            </a:br>
            <a:br>
              <a:rPr lang="en-US" sz="2800" dirty="0"/>
            </a:br>
            <a:br>
              <a:rPr lang="en-US" sz="2800" dirty="0"/>
            </a:br>
            <a:br>
              <a:rPr lang="en-US" sz="2800" dirty="0"/>
            </a:br>
            <a:br>
              <a:rPr lang="en-US" sz="2800" dirty="0"/>
            </a:br>
            <a:br>
              <a:rPr lang="en-US" sz="2800" dirty="0"/>
            </a:br>
            <a:endParaRPr lang="en-US" sz="2800" dirty="0"/>
          </a:p>
        </p:txBody>
      </p:sp>
      <p:sp>
        <p:nvSpPr>
          <p:cNvPr id="3" name="Subtitle 2">
            <a:extLst>
              <a:ext uri="{FF2B5EF4-FFF2-40B4-BE49-F238E27FC236}">
                <a16:creationId xmlns:a16="http://schemas.microsoft.com/office/drawing/2014/main" id="{A762C8FA-28B0-0D5F-FDFF-35B660C5B817}"/>
              </a:ext>
            </a:extLst>
          </p:cNvPr>
          <p:cNvSpPr>
            <a:spLocks noGrp="1"/>
          </p:cNvSpPr>
          <p:nvPr>
            <p:ph type="subTitle" idx="1"/>
          </p:nvPr>
        </p:nvSpPr>
        <p:spPr>
          <a:xfrm>
            <a:off x="303212" y="919184"/>
            <a:ext cx="7008574" cy="5943600"/>
          </a:xfrm>
        </p:spPr>
        <p:txBody>
          <a:bodyPr>
            <a:normAutofit fontScale="47500" lnSpcReduction="20000"/>
          </a:bodyPr>
          <a:lstStyle/>
          <a:p>
            <a:r>
              <a:rPr lang="en-US" sz="2900" b="1" dirty="0"/>
              <a:t>Rule 1.4 Deviations from Rules</a:t>
            </a:r>
          </a:p>
          <a:p>
            <a:endParaRPr lang="en-US" dirty="0"/>
          </a:p>
          <a:p>
            <a:r>
              <a:rPr lang="en-US" dirty="0"/>
              <a:t>An individual judge may, in the interest of justice and upon notice to all parties, permit deviations from these Rules in a particular proceeding. Any such deviation shall be noted on the record in open court in the presence of all parties or by written order filed into the record of the proceedings and mailed to all parties or their counsel of record.</a:t>
            </a:r>
          </a:p>
          <a:p>
            <a:pPr marL="457200" indent="-457200">
              <a:buFont typeface="Arial" panose="020B0604020202020204" pitchFamily="34" charset="0"/>
              <a:buChar char="•"/>
            </a:pPr>
            <a:endParaRPr lang="en-US" dirty="0"/>
          </a:p>
          <a:p>
            <a:r>
              <a:rPr lang="en-US" sz="2900" b="1" dirty="0"/>
              <a:t>Rule 1.5 Computation of Time</a:t>
            </a:r>
          </a:p>
          <a:p>
            <a:endParaRPr lang="en-US" dirty="0"/>
          </a:p>
          <a:p>
            <a:r>
              <a:rPr lang="en-US" dirty="0"/>
              <a:t>The following rules apply in computing any period of time specified in these Rules provided they do not conflict with legislation: </a:t>
            </a:r>
          </a:p>
          <a:p>
            <a:endParaRPr lang="en-US" dirty="0"/>
          </a:p>
          <a:p>
            <a:r>
              <a:rPr lang="en-US" dirty="0"/>
              <a:t>(a) Exclude the day of the act, event, or default that begins the period. </a:t>
            </a:r>
          </a:p>
          <a:p>
            <a:endParaRPr lang="en-US" dirty="0"/>
          </a:p>
          <a:p>
            <a:r>
              <a:rPr lang="en-US" dirty="0"/>
              <a:t>(b) Exclude intermediate legal holidays when the period is fewer than seven days, unless the period is stated in calendar days. </a:t>
            </a:r>
          </a:p>
          <a:p>
            <a:endParaRPr lang="en-US" dirty="0"/>
          </a:p>
          <a:p>
            <a:r>
              <a:rPr lang="en-US" dirty="0"/>
              <a:t>(c) Include the last day of the period, unless the last day is a legal holiday, in which case the period runs until the end of the next day that is not a legal holiday. See La. Code Civ. Proc. art. 966, as amended by House Bill No. 696 of the Louisiana Legislature’s 2015 Regular Session, which shall govern the computing times on motions for summary judgment effective January 1, 2016. For example: </a:t>
            </a:r>
          </a:p>
          <a:p>
            <a:endParaRPr lang="en-US" dirty="0"/>
          </a:p>
          <a:p>
            <a:pPr marL="571500" indent="-571500">
              <a:buAutoNum type="romanLcParenBoth"/>
            </a:pPr>
            <a:r>
              <a:rPr lang="en-US" dirty="0"/>
              <a:t>When a rule requires an act be done ten days before an event, and the tenth day falls on a Sunday, the act shall be done no later than the preceding Friday (assuming Friday is not a legal holiday). This does not apply to motions for summary judgment – see La. Code Civ. Proc. art. 966. </a:t>
            </a:r>
          </a:p>
          <a:p>
            <a:pPr marL="571500" indent="-571500">
              <a:buAutoNum type="romanLcParenBoth"/>
            </a:pPr>
            <a:endParaRPr lang="en-US" dirty="0"/>
          </a:p>
          <a:p>
            <a:pPr marL="571500" indent="-571500">
              <a:buAutoNum type="romanLcParenBoth"/>
            </a:pPr>
            <a:r>
              <a:rPr lang="en-US" dirty="0"/>
              <a:t>When a rule requires an act be done ten days after an event, and the tenth day falls on a Sunday, the act shall be done no later than the following Monday (assuming Monday is not a legal holiday). </a:t>
            </a:r>
          </a:p>
          <a:p>
            <a:endParaRPr lang="en-US" dirty="0"/>
          </a:p>
          <a:p>
            <a:r>
              <a:rPr lang="en-US" b="1" dirty="0"/>
              <a:t>Rule 3.3 Facsimile Transmissions to Judges </a:t>
            </a:r>
          </a:p>
          <a:p>
            <a:endParaRPr lang="en-US" dirty="0"/>
          </a:p>
          <a:p>
            <a:r>
              <a:rPr lang="en-US" dirty="0"/>
              <a:t>Any document sent to a judge by facsimile transmission shall not exceed fifteen pages, unless the judge has granted permission for a longer transmission. Before sending a facsimile transmission in excess of fifteen pages , an attorney or party sending such facsimile transmission must contact the court for permission.</a:t>
            </a:r>
          </a:p>
        </p:txBody>
      </p:sp>
    </p:spTree>
    <p:extLst>
      <p:ext uri="{BB962C8B-B14F-4D97-AF65-F5344CB8AC3E}">
        <p14:creationId xmlns:p14="http://schemas.microsoft.com/office/powerpoint/2010/main" val="578868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347A9-E738-5392-27A1-8AE7415D62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F910C8-B408-2819-F53D-07B09B207F4E}"/>
              </a:ext>
            </a:extLst>
          </p:cNvPr>
          <p:cNvSpPr>
            <a:spLocks noGrp="1"/>
          </p:cNvSpPr>
          <p:nvPr>
            <p:ph type="title"/>
          </p:nvPr>
        </p:nvSpPr>
        <p:spPr/>
        <p:txBody>
          <a:bodyPr>
            <a:normAutofit/>
          </a:bodyPr>
          <a:lstStyle/>
          <a:p>
            <a:pPr algn="ctr"/>
            <a:r>
              <a:rPr lang="en-US" sz="3800" dirty="0"/>
              <a:t>Title II: </a:t>
            </a:r>
            <a:br>
              <a:rPr lang="en-US" sz="3800" dirty="0"/>
            </a:br>
            <a:r>
              <a:rPr lang="en-US" sz="3800" dirty="0"/>
              <a:t>Rules for </a:t>
            </a:r>
            <a:r>
              <a:rPr lang="en-US" sz="3800" u="sng" dirty="0"/>
              <a:t>Civil Proceedings in District Courts </a:t>
            </a:r>
          </a:p>
        </p:txBody>
      </p:sp>
      <p:sp>
        <p:nvSpPr>
          <p:cNvPr id="3" name="Content Placeholder 2">
            <a:extLst>
              <a:ext uri="{FF2B5EF4-FFF2-40B4-BE49-F238E27FC236}">
                <a16:creationId xmlns:a16="http://schemas.microsoft.com/office/drawing/2014/main" id="{F264C113-89FA-6C18-7D65-19D00BE924A5}"/>
              </a:ext>
            </a:extLst>
          </p:cNvPr>
          <p:cNvSpPr>
            <a:spLocks noGrp="1"/>
          </p:cNvSpPr>
          <p:nvPr>
            <p:ph idx="1"/>
          </p:nvPr>
        </p:nvSpPr>
        <p:spPr/>
        <p:txBody>
          <a:bodyPr>
            <a:normAutofit/>
          </a:bodyPr>
          <a:lstStyle/>
          <a:p>
            <a:r>
              <a:rPr lang="en-US" dirty="0"/>
              <a:t>All of these rules are conveniently placed in your materials, but are most importantly found on the Louisiana Supreme Court’s website: </a:t>
            </a:r>
            <a:r>
              <a:rPr lang="en-US" dirty="0">
                <a:hlinkClick r:id="rId2"/>
              </a:rPr>
              <a:t>https://www.lasc.org/DistrictCourtRules</a:t>
            </a:r>
            <a:r>
              <a:rPr lang="en-US" dirty="0"/>
              <a:t> </a:t>
            </a:r>
          </a:p>
          <a:p>
            <a:r>
              <a:rPr lang="en-US" dirty="0"/>
              <a:t>Uniform Rules of District Court Rules </a:t>
            </a:r>
          </a:p>
        </p:txBody>
      </p:sp>
    </p:spTree>
    <p:extLst>
      <p:ext uri="{BB962C8B-B14F-4D97-AF65-F5344CB8AC3E}">
        <p14:creationId xmlns:p14="http://schemas.microsoft.com/office/powerpoint/2010/main" val="1838809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1A1B2-15D0-7A0B-6565-65665FE322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0D80A6-D019-828C-4CAE-06673ECBF754}"/>
              </a:ext>
            </a:extLst>
          </p:cNvPr>
          <p:cNvSpPr>
            <a:spLocks noGrp="1"/>
          </p:cNvSpPr>
          <p:nvPr>
            <p:ph type="ctrTitle"/>
          </p:nvPr>
        </p:nvSpPr>
        <p:spPr>
          <a:xfrm>
            <a:off x="455612" y="2743200"/>
            <a:ext cx="7008574" cy="558799"/>
          </a:xfrm>
        </p:spPr>
        <p:txBody>
          <a:bodyPr>
            <a:normAutofit fontScale="90000"/>
          </a:bodyPr>
          <a:lstStyle/>
          <a:p>
            <a:r>
              <a:rPr lang="en-US" sz="2200" dirty="0"/>
              <a:t>Important to note in Title II (19 pages total, but a lot of good information):</a:t>
            </a:r>
            <a:br>
              <a:rPr lang="en-US" sz="2200" dirty="0"/>
            </a:br>
            <a:br>
              <a:rPr lang="en-US" sz="2200" dirty="0"/>
            </a:br>
            <a:br>
              <a:rPr lang="en-US" sz="2200" dirty="0"/>
            </a:br>
            <a:br>
              <a:rPr lang="en-US" sz="2200" dirty="0"/>
            </a:br>
            <a:br>
              <a:rPr lang="en-US" sz="2200" dirty="0"/>
            </a:br>
            <a:br>
              <a:rPr lang="en-US" sz="2200" dirty="0"/>
            </a:br>
            <a:br>
              <a:rPr lang="en-US" sz="2200" dirty="0"/>
            </a:br>
            <a:br>
              <a:rPr lang="en-US" sz="2200" dirty="0"/>
            </a:br>
            <a:br>
              <a:rPr lang="en-US" sz="2200" dirty="0"/>
            </a:br>
            <a:endParaRPr lang="en-US" sz="2200" dirty="0"/>
          </a:p>
        </p:txBody>
      </p:sp>
      <p:sp>
        <p:nvSpPr>
          <p:cNvPr id="3" name="Subtitle 2">
            <a:extLst>
              <a:ext uri="{FF2B5EF4-FFF2-40B4-BE49-F238E27FC236}">
                <a16:creationId xmlns:a16="http://schemas.microsoft.com/office/drawing/2014/main" id="{94F5F626-EE57-8BE6-123A-7DE2115FE8D5}"/>
              </a:ext>
            </a:extLst>
          </p:cNvPr>
          <p:cNvSpPr>
            <a:spLocks noGrp="1"/>
          </p:cNvSpPr>
          <p:nvPr>
            <p:ph type="subTitle" idx="1"/>
          </p:nvPr>
        </p:nvSpPr>
        <p:spPr>
          <a:xfrm>
            <a:off x="0" y="914400"/>
            <a:ext cx="7540386" cy="5943600"/>
          </a:xfrm>
        </p:spPr>
        <p:txBody>
          <a:bodyPr>
            <a:normAutofit fontScale="32500" lnSpcReduction="20000"/>
          </a:bodyPr>
          <a:lstStyle/>
          <a:p>
            <a:r>
              <a:rPr lang="en-US" sz="3700" b="1" dirty="0"/>
              <a:t>Rule 9.5 Court’s Signature; Circulation of Proposed Judgment; Request for Reasons for Judgment </a:t>
            </a:r>
          </a:p>
          <a:p>
            <a:endParaRPr lang="en-US" dirty="0"/>
          </a:p>
          <a:p>
            <a:r>
              <a:rPr lang="en-US" dirty="0"/>
              <a:t>(a) All judgments, orders, and rulings requiring the court=s signature shall either be presented to the judge for signature when rendered or, if presented later, contain the typewritten name of the judge who rendered the judgment, order, or ruling. </a:t>
            </a:r>
          </a:p>
          <a:p>
            <a:endParaRPr lang="en-US" dirty="0"/>
          </a:p>
          <a:p>
            <a:r>
              <a:rPr lang="en-US" b="1" u="sng" dirty="0"/>
              <a:t>(b) If presented later, the responsible attorney or the self-represented party shall circulate the proposed judgment, order, or ruling to counsel for all parties and to self-represented parties and allow at least five (5) working days for comment before presentation to the court. When submitted, the proposed judgment, order, or ruling shall be accompanied by a Rule 9.5(b) certificate stating: the date of mailing; the method of delivery of the document to other counsel of record and to self-represented parties; whether any opposition was received; and the nature of the opposition. </a:t>
            </a:r>
            <a:r>
              <a:rPr lang="en-US" dirty="0"/>
              <a:t>This certificate shall read: </a:t>
            </a:r>
          </a:p>
          <a:p>
            <a:endParaRPr lang="en-US" dirty="0"/>
          </a:p>
          <a:p>
            <a:pPr algn="ctr"/>
            <a:r>
              <a:rPr lang="en-US" dirty="0"/>
              <a:t>RULE 9.5(b) CERTIFICATE</a:t>
            </a:r>
          </a:p>
          <a:p>
            <a:endParaRPr lang="en-US" dirty="0"/>
          </a:p>
          <a:p>
            <a:r>
              <a:rPr lang="en-US" dirty="0"/>
              <a:t>I certify that I circulated this proposed judgment/order to counsel for all parties and/or to self-represented parties by [insert method of delivery] on [insert date], and that: </a:t>
            </a:r>
          </a:p>
          <a:p>
            <a:endParaRPr lang="en-US" dirty="0"/>
          </a:p>
          <a:p>
            <a:r>
              <a:rPr lang="en-US" dirty="0"/>
              <a:t>⁬ ___no opposition was received; or</a:t>
            </a:r>
          </a:p>
          <a:p>
            <a:endParaRPr lang="en-US" dirty="0"/>
          </a:p>
          <a:p>
            <a:r>
              <a:rPr lang="en-US" dirty="0"/>
              <a:t>⁬ ___the following opposition was received: </a:t>
            </a:r>
          </a:p>
          <a:p>
            <a:endParaRPr lang="en-US" dirty="0"/>
          </a:p>
          <a:p>
            <a:r>
              <a:rPr lang="en-US" dirty="0"/>
              <a:t>[Insert name of opposing party/attorney and nature of opposition.] </a:t>
            </a:r>
          </a:p>
          <a:p>
            <a:endParaRPr lang="en-US" dirty="0"/>
          </a:p>
          <a:p>
            <a:r>
              <a:rPr lang="en-US" dirty="0"/>
              <a:t>I have allowed at least five (5) working days before presentation to the court. </a:t>
            </a:r>
          </a:p>
          <a:p>
            <a:endParaRPr lang="en-US" dirty="0"/>
          </a:p>
          <a:p>
            <a:r>
              <a:rPr lang="en-US" dirty="0"/>
              <a:t>Certified this ___ day of ____________________, 20__. </a:t>
            </a:r>
          </a:p>
          <a:p>
            <a:endParaRPr lang="en-US" dirty="0"/>
          </a:p>
          <a:p>
            <a:r>
              <a:rPr lang="en-US" dirty="0"/>
              <a:t>______________________________________ </a:t>
            </a:r>
          </a:p>
          <a:p>
            <a:endParaRPr lang="en-US" dirty="0"/>
          </a:p>
          <a:p>
            <a:r>
              <a:rPr lang="en-US" dirty="0"/>
              <a:t>[Insert typed or printed name] Attorney for [insert name of party, if applicable] </a:t>
            </a:r>
          </a:p>
          <a:p>
            <a:endParaRPr lang="en-US" dirty="0"/>
          </a:p>
          <a:p>
            <a:r>
              <a:rPr lang="en-US" dirty="0"/>
              <a:t>(c) The page of the judgment, order, or ruling containing the judge’s signature line shall reflect the docket number and title(s) of the pleading(s) at issue. </a:t>
            </a:r>
          </a:p>
          <a:p>
            <a:endParaRPr lang="en-US" dirty="0"/>
          </a:p>
          <a:p>
            <a:r>
              <a:rPr lang="en-US" dirty="0"/>
              <a:t>(d) This rule does not apply to judgments by default. </a:t>
            </a:r>
          </a:p>
          <a:p>
            <a:endParaRPr lang="en-US" dirty="0"/>
          </a:p>
          <a:p>
            <a:r>
              <a:rPr lang="en-US" dirty="0"/>
              <a:t>(e) Requests for written reasons pursuant to La. Code Civ. Pro. art. 1917 shall be communicated to the judge either in open court or in writing. If the request is in writing, it shall: (1) contain a completed Rule 9.5(e) certificate (set forth below); and (2) be contemporaneously provided to the ruling judge in chambers, filed with the clerk of court, and served on all counsel of record and self-represented parties.</a:t>
            </a:r>
          </a:p>
          <a:p>
            <a:endParaRPr lang="en-US" dirty="0"/>
          </a:p>
          <a:p>
            <a:pPr algn="ctr"/>
            <a:r>
              <a:rPr lang="en-US" dirty="0"/>
              <a:t>RULE 9.5(e) CERTIFICATE </a:t>
            </a:r>
          </a:p>
          <a:p>
            <a:endParaRPr lang="en-US" dirty="0"/>
          </a:p>
          <a:p>
            <a:r>
              <a:rPr lang="en-US" dirty="0"/>
              <a:t>I certify that I have delivered this request for written reasons for judgment to the clerk of court for filing into the suit record, and I have contemporaneously provided a copy of this request to the ruling judge in chambers and to counsel for all parties and/or to self-represented parties by [insert method of delivery] on [insert date]. </a:t>
            </a:r>
          </a:p>
          <a:p>
            <a:endParaRPr lang="en-US" dirty="0"/>
          </a:p>
          <a:p>
            <a:r>
              <a:rPr lang="en-US" dirty="0"/>
              <a:t>Ruling Judge: __________________________ </a:t>
            </a:r>
          </a:p>
          <a:p>
            <a:r>
              <a:rPr lang="en-US" dirty="0"/>
              <a:t>Chambers Address: __________________________ </a:t>
            </a:r>
          </a:p>
          <a:p>
            <a:r>
              <a:rPr lang="en-US" dirty="0"/>
              <a:t>Case Caption: __________________________ </a:t>
            </a:r>
          </a:p>
          <a:p>
            <a:r>
              <a:rPr lang="en-US" dirty="0"/>
              <a:t>Date(s) of trial or hearing: __________________________ </a:t>
            </a:r>
          </a:p>
          <a:p>
            <a:endParaRPr lang="en-US" dirty="0"/>
          </a:p>
          <a:p>
            <a:r>
              <a:rPr lang="en-US" dirty="0"/>
              <a:t>Certified this ___ day of ____________________, 20__. </a:t>
            </a:r>
          </a:p>
          <a:p>
            <a:endParaRPr lang="en-US" dirty="0"/>
          </a:p>
          <a:p>
            <a:r>
              <a:rPr lang="en-US" dirty="0"/>
              <a:t>______________________________________ </a:t>
            </a:r>
          </a:p>
          <a:p>
            <a:r>
              <a:rPr lang="en-US" dirty="0"/>
              <a:t>[Insert typed or printed name] </a:t>
            </a:r>
          </a:p>
          <a:p>
            <a:r>
              <a:rPr lang="en-US" dirty="0"/>
              <a:t>Attorney for [insert name of party, if applicable]</a:t>
            </a:r>
          </a:p>
        </p:txBody>
      </p:sp>
    </p:spTree>
    <p:extLst>
      <p:ext uri="{BB962C8B-B14F-4D97-AF65-F5344CB8AC3E}">
        <p14:creationId xmlns:p14="http://schemas.microsoft.com/office/powerpoint/2010/main" val="2500676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8256215-AFAA-3630-AE2A-3721D18704D8}"/>
              </a:ext>
            </a:extLst>
          </p:cNvPr>
          <p:cNvSpPr>
            <a:spLocks noGrp="1"/>
          </p:cNvSpPr>
          <p:nvPr>
            <p:ph type="title"/>
          </p:nvPr>
        </p:nvSpPr>
        <p:spPr>
          <a:xfrm>
            <a:off x="1069848" y="914400"/>
            <a:ext cx="3916018" cy="4992624"/>
          </a:xfrm>
          <a:noFill/>
        </p:spPr>
        <p:txBody>
          <a:bodyPr>
            <a:noAutofit/>
          </a:bodyPr>
          <a:lstStyle/>
          <a:p>
            <a:pPr algn="ctr"/>
            <a:r>
              <a:rPr lang="en-US" dirty="0"/>
              <a:t>Agenda</a:t>
            </a:r>
            <a:br>
              <a:rPr lang="en-US" dirty="0"/>
            </a:br>
            <a:br>
              <a:rPr lang="en-US" dirty="0"/>
            </a:br>
            <a:br>
              <a:rPr lang="en-US" dirty="0"/>
            </a:br>
            <a:br>
              <a:rPr lang="en-US" dirty="0"/>
            </a:br>
            <a:br>
              <a:rPr lang="en-US" dirty="0"/>
            </a:br>
            <a:endParaRPr lang="en-US" dirty="0"/>
          </a:p>
        </p:txBody>
      </p:sp>
      <p:sp>
        <p:nvSpPr>
          <p:cNvPr id="10" name="Content Placeholder 2">
            <a:extLst>
              <a:ext uri="{FF2B5EF4-FFF2-40B4-BE49-F238E27FC236}">
                <a16:creationId xmlns:a16="http://schemas.microsoft.com/office/drawing/2014/main" id="{C168CF48-9D3B-96AD-BA8D-B373FF550503}"/>
              </a:ext>
            </a:extLst>
          </p:cNvPr>
          <p:cNvSpPr>
            <a:spLocks noGrp="1"/>
          </p:cNvSpPr>
          <p:nvPr>
            <p:ph idx="1"/>
          </p:nvPr>
        </p:nvSpPr>
        <p:spPr>
          <a:xfrm>
            <a:off x="5713412" y="913389"/>
            <a:ext cx="4876800" cy="4992624"/>
          </a:xfrm>
          <a:noFill/>
        </p:spPr>
        <p:txBody>
          <a:bodyPr anchor="ctr">
            <a:normAutofit fontScale="70000" lnSpcReduction="20000"/>
          </a:bodyPr>
          <a:lstStyle/>
          <a:p>
            <a:r>
              <a:rPr lang="en-US" dirty="0">
                <a:solidFill>
                  <a:srgbClr val="C00000"/>
                </a:solidFill>
              </a:rPr>
              <a:t>Introduction</a:t>
            </a:r>
          </a:p>
          <a:p>
            <a:r>
              <a:rPr lang="en-US" dirty="0">
                <a:solidFill>
                  <a:srgbClr val="C00000"/>
                </a:solidFill>
              </a:rPr>
              <a:t>Discussion of who is here today and the area(s) of law that you practice </a:t>
            </a:r>
          </a:p>
          <a:p>
            <a:r>
              <a:rPr lang="en-US" dirty="0">
                <a:solidFill>
                  <a:srgbClr val="C00000"/>
                </a:solidFill>
              </a:rPr>
              <a:t>Discussion of rules that we are or should be familiar with </a:t>
            </a:r>
          </a:p>
          <a:p>
            <a:r>
              <a:rPr lang="en-US" dirty="0">
                <a:solidFill>
                  <a:srgbClr val="C00000"/>
                </a:solidFill>
              </a:rPr>
              <a:t>Discussion of what each of you do when doing anything pertaining to rules </a:t>
            </a:r>
          </a:p>
          <a:p>
            <a:r>
              <a:rPr lang="en-US" dirty="0">
                <a:solidFill>
                  <a:srgbClr val="C00000"/>
                </a:solidFill>
              </a:rPr>
              <a:t>Trivia </a:t>
            </a:r>
          </a:p>
          <a:p>
            <a:r>
              <a:rPr lang="en-US" dirty="0">
                <a:solidFill>
                  <a:srgbClr val="C00000"/>
                </a:solidFill>
              </a:rPr>
              <a:t>Discussion of rules that we may not be familiar with and some common pitfalls  </a:t>
            </a:r>
          </a:p>
          <a:p>
            <a:r>
              <a:rPr lang="en-US" dirty="0">
                <a:solidFill>
                  <a:srgbClr val="C00000"/>
                </a:solidFill>
              </a:rPr>
              <a:t>Answers to Trivia </a:t>
            </a:r>
          </a:p>
          <a:p>
            <a:r>
              <a:rPr lang="en-US" dirty="0">
                <a:solidFill>
                  <a:srgbClr val="C00000"/>
                </a:solidFill>
              </a:rPr>
              <a:t>Final Tips &amp; Takeaways </a:t>
            </a:r>
          </a:p>
          <a:p>
            <a:r>
              <a:rPr lang="en-US" dirty="0">
                <a:solidFill>
                  <a:srgbClr val="C00000"/>
                </a:solidFill>
              </a:rPr>
              <a:t>Questions </a:t>
            </a:r>
            <a:r>
              <a:rPr lang="en-US" dirty="0"/>
              <a:t> </a:t>
            </a:r>
          </a:p>
        </p:txBody>
      </p:sp>
    </p:spTree>
    <p:extLst>
      <p:ext uri="{BB962C8B-B14F-4D97-AF65-F5344CB8AC3E}">
        <p14:creationId xmlns:p14="http://schemas.microsoft.com/office/powerpoint/2010/main" val="2995321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6CC7E-94ED-10C5-1907-737B3C3F92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6DACA9-7468-2641-A795-E8F8187B36B3}"/>
              </a:ext>
            </a:extLst>
          </p:cNvPr>
          <p:cNvSpPr>
            <a:spLocks noGrp="1"/>
          </p:cNvSpPr>
          <p:nvPr>
            <p:ph type="ctrTitle"/>
          </p:nvPr>
        </p:nvSpPr>
        <p:spPr>
          <a:xfrm>
            <a:off x="455612" y="2743200"/>
            <a:ext cx="7008574" cy="558799"/>
          </a:xfrm>
        </p:spPr>
        <p:txBody>
          <a:bodyPr>
            <a:normAutofit fontScale="90000"/>
          </a:bodyPr>
          <a:lstStyle/>
          <a:p>
            <a:r>
              <a:rPr lang="en-US" sz="2200" dirty="0"/>
              <a:t>Important to note in Title II Continued:</a:t>
            </a:r>
            <a:br>
              <a:rPr lang="en-US" sz="2200" dirty="0"/>
            </a:br>
            <a:br>
              <a:rPr lang="en-US" sz="2200" dirty="0"/>
            </a:br>
            <a:br>
              <a:rPr lang="en-US" sz="2200" dirty="0"/>
            </a:br>
            <a:br>
              <a:rPr lang="en-US" sz="2200" dirty="0"/>
            </a:br>
            <a:br>
              <a:rPr lang="en-US" sz="2200" dirty="0"/>
            </a:br>
            <a:br>
              <a:rPr lang="en-US" sz="2200" dirty="0"/>
            </a:br>
            <a:br>
              <a:rPr lang="en-US" sz="2200" dirty="0"/>
            </a:br>
            <a:br>
              <a:rPr lang="en-US" sz="2200" dirty="0"/>
            </a:br>
            <a:br>
              <a:rPr lang="en-US" sz="2200" dirty="0"/>
            </a:br>
            <a:endParaRPr lang="en-US" sz="2200" dirty="0"/>
          </a:p>
        </p:txBody>
      </p:sp>
      <p:sp>
        <p:nvSpPr>
          <p:cNvPr id="3" name="Subtitle 2">
            <a:extLst>
              <a:ext uri="{FF2B5EF4-FFF2-40B4-BE49-F238E27FC236}">
                <a16:creationId xmlns:a16="http://schemas.microsoft.com/office/drawing/2014/main" id="{B91E962B-9F45-C27E-CCF3-01EE8E67990E}"/>
              </a:ext>
            </a:extLst>
          </p:cNvPr>
          <p:cNvSpPr>
            <a:spLocks noGrp="1"/>
          </p:cNvSpPr>
          <p:nvPr>
            <p:ph type="subTitle" idx="1"/>
          </p:nvPr>
        </p:nvSpPr>
        <p:spPr>
          <a:xfrm>
            <a:off x="0" y="914400"/>
            <a:ext cx="7540386" cy="5943600"/>
          </a:xfrm>
        </p:spPr>
        <p:txBody>
          <a:bodyPr>
            <a:normAutofit fontScale="92500" lnSpcReduction="10000"/>
          </a:bodyPr>
          <a:lstStyle/>
          <a:p>
            <a:r>
              <a:rPr lang="en-US" sz="1500" b="1" dirty="0"/>
              <a:t>Rule 9.6 Form of the Pleadings; Civil Case Cover Sheet Form </a:t>
            </a:r>
          </a:p>
          <a:p>
            <a:endParaRPr lang="en-US" sz="1200" dirty="0"/>
          </a:p>
          <a:p>
            <a:r>
              <a:rPr lang="en-US" sz="1200" dirty="0"/>
              <a:t>All pleadings shall be typed or printed legibly, double-spaced, on legal-sized white paper, and written in the English language. </a:t>
            </a:r>
            <a:r>
              <a:rPr lang="en-US" sz="1200" b="1" u="sng" dirty="0"/>
              <a:t>Margins shall be 2" at the top and 1" on the sides and bottoms. </a:t>
            </a:r>
            <a:r>
              <a:rPr lang="en-US" sz="1200" dirty="0"/>
              <a:t>Quotations and footnotes may be single-spaced. Once a matter is allotted, the docket number and the division or section assigned the matter shall be indicated in the caption. </a:t>
            </a:r>
          </a:p>
          <a:p>
            <a:endParaRPr lang="en-US" sz="1200" dirty="0"/>
          </a:p>
          <a:p>
            <a:r>
              <a:rPr lang="en-US" sz="1200" dirty="0"/>
              <a:t>At the commencement of any litigation involving an action for an offense or quasi-offense, counsel for the petitioner, counsel’s representative, or the self-represented litigant, shall complete a Civil Case Cover Sheet Form authorized by the Supreme Court of Louisiana. The Civil Case Cover Sheet Form appears in Appendix 9.6.</a:t>
            </a:r>
          </a:p>
          <a:p>
            <a:endParaRPr lang="en-US" sz="1500" b="1" dirty="0"/>
          </a:p>
          <a:p>
            <a:r>
              <a:rPr lang="en-US" sz="1500" b="1" dirty="0"/>
              <a:t>Rule 9.7 Signing of the Pleadings </a:t>
            </a:r>
          </a:p>
          <a:p>
            <a:endParaRPr lang="en-US" sz="1200" dirty="0"/>
          </a:p>
          <a:p>
            <a:r>
              <a:rPr lang="en-US" sz="1200" dirty="0"/>
              <a:t>Each pleading shall be signed by an attorney or by the self-represented party. The correct mailing address, street address, phone number, facsimile number, and e-mail address, if any, of the person signing the pleading, and in the case of an attorney, the Louisiana Bar Identification Number, shall appear below the signature. </a:t>
            </a:r>
          </a:p>
          <a:p>
            <a:endParaRPr lang="en-US" sz="1200" dirty="0"/>
          </a:p>
          <a:p>
            <a:r>
              <a:rPr lang="en-US" sz="1500" b="1" dirty="0"/>
              <a:t>Rule 9.12 Enrollment as Counsel of Record </a:t>
            </a:r>
          </a:p>
          <a:p>
            <a:endParaRPr lang="en-US" sz="1200" dirty="0"/>
          </a:p>
          <a:p>
            <a:r>
              <a:rPr lang="en-US" sz="1200" dirty="0"/>
              <a:t>All licensed Louisiana attorneys in good standing may enroll as counsel of record: (1) by oral notice made in open court </a:t>
            </a:r>
            <a:r>
              <a:rPr lang="en-US" sz="1200" b="1" u="sng" dirty="0"/>
              <a:t>when all parties or their counsel are present</a:t>
            </a:r>
            <a:r>
              <a:rPr lang="en-US" sz="1200" dirty="0"/>
              <a:t>; or (2) </a:t>
            </a:r>
            <a:r>
              <a:rPr lang="en-US" sz="1200" b="1" u="sng" dirty="0"/>
              <a:t>by filing a written Notice of Enrollment or a written Notice of Limited Appearance in accordance with La. Code Civ. Proc. art. 853 with the clerk of court, with copies to all other enrolled counsel or self represented parties and to the court. </a:t>
            </a:r>
          </a:p>
          <a:p>
            <a:endParaRPr lang="en-US" sz="1200" dirty="0"/>
          </a:p>
          <a:p>
            <a:r>
              <a:rPr lang="en-US" sz="1200" b="1" u="sng" dirty="0"/>
              <a:t>A Notice of Limited Appearance shall specifically state the limitation of legal services by subject matter, proceeding, date, or time period </a:t>
            </a:r>
            <a:r>
              <a:rPr lang="en-US" sz="1200" dirty="0"/>
              <a:t>in accordance with Rule 1.2(c) of the Rules of Professional Conduct. See forms in Appendix 9.12A (family law) and Appendix 9.12B (nonfamily law). </a:t>
            </a:r>
          </a:p>
          <a:p>
            <a:endParaRPr lang="en-US" sz="1200" dirty="0"/>
          </a:p>
          <a:p>
            <a:r>
              <a:rPr lang="en-US" sz="1200" dirty="0"/>
              <a:t>The applicable Appendix Form 9.12 form shall be filed if an attorney is making a limited appearance, </a:t>
            </a:r>
            <a:r>
              <a:rPr lang="en-US" sz="1200" b="1" u="sng" dirty="0"/>
              <a:t>with or prior to the initial pleading or prior to the initial hearing. </a:t>
            </a:r>
            <a:r>
              <a:rPr lang="en-US" sz="1200" dirty="0"/>
              <a:t>The Notice shall bear the signatures of both the appearing attorney and the client, unless the client is unavailable to sign at filing. If the Notice does not bear the client’s signature, a certificate attesting to the scope of limited enrollment, signed by the client, shall be filed into the record within ten (10) days of the filing of the initial Notice of Limited Appearance. </a:t>
            </a:r>
          </a:p>
          <a:p>
            <a:endParaRPr lang="en-US" sz="1200" dirty="0"/>
          </a:p>
          <a:p>
            <a:r>
              <a:rPr lang="en-US" sz="1200" dirty="0"/>
              <a:t>Any pleading filed by an attorney making a limited appearance shall state in bold type on the signature page of that pleading: “Attorney for limited purpose of [matter or proceeding].”</a:t>
            </a:r>
          </a:p>
        </p:txBody>
      </p:sp>
    </p:spTree>
    <p:extLst>
      <p:ext uri="{BB962C8B-B14F-4D97-AF65-F5344CB8AC3E}">
        <p14:creationId xmlns:p14="http://schemas.microsoft.com/office/powerpoint/2010/main" val="8348072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86574-4D17-C05B-4BFF-9A5AAF49B9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A9EC45-2EEC-BA45-C78B-7E85EE8B532C}"/>
              </a:ext>
            </a:extLst>
          </p:cNvPr>
          <p:cNvSpPr>
            <a:spLocks noGrp="1"/>
          </p:cNvSpPr>
          <p:nvPr>
            <p:ph type="ctrTitle"/>
          </p:nvPr>
        </p:nvSpPr>
        <p:spPr>
          <a:xfrm>
            <a:off x="455612" y="2743200"/>
            <a:ext cx="7008574" cy="558799"/>
          </a:xfrm>
        </p:spPr>
        <p:txBody>
          <a:bodyPr>
            <a:normAutofit fontScale="90000"/>
          </a:bodyPr>
          <a:lstStyle/>
          <a:p>
            <a:r>
              <a:rPr lang="en-US" sz="2200" dirty="0"/>
              <a:t>Important to note in Title II Continued:</a:t>
            </a:r>
            <a:br>
              <a:rPr lang="en-US" sz="2200" dirty="0"/>
            </a:br>
            <a:br>
              <a:rPr lang="en-US" sz="2200" dirty="0"/>
            </a:br>
            <a:br>
              <a:rPr lang="en-US" sz="2200" dirty="0"/>
            </a:br>
            <a:br>
              <a:rPr lang="en-US" sz="2200" dirty="0"/>
            </a:br>
            <a:br>
              <a:rPr lang="en-US" sz="2200" dirty="0"/>
            </a:br>
            <a:br>
              <a:rPr lang="en-US" sz="2200" dirty="0"/>
            </a:br>
            <a:br>
              <a:rPr lang="en-US" sz="2200" dirty="0"/>
            </a:br>
            <a:br>
              <a:rPr lang="en-US" sz="2200" dirty="0"/>
            </a:br>
            <a:br>
              <a:rPr lang="en-US" sz="2200" dirty="0"/>
            </a:br>
            <a:endParaRPr lang="en-US" sz="2200" dirty="0"/>
          </a:p>
        </p:txBody>
      </p:sp>
      <p:sp>
        <p:nvSpPr>
          <p:cNvPr id="3" name="Subtitle 2">
            <a:extLst>
              <a:ext uri="{FF2B5EF4-FFF2-40B4-BE49-F238E27FC236}">
                <a16:creationId xmlns:a16="http://schemas.microsoft.com/office/drawing/2014/main" id="{857B1685-9184-1124-50EA-E094FB0923EF}"/>
              </a:ext>
            </a:extLst>
          </p:cNvPr>
          <p:cNvSpPr>
            <a:spLocks noGrp="1"/>
          </p:cNvSpPr>
          <p:nvPr>
            <p:ph type="subTitle" idx="1"/>
          </p:nvPr>
        </p:nvSpPr>
        <p:spPr>
          <a:xfrm>
            <a:off x="0" y="914400"/>
            <a:ext cx="7540386" cy="5943600"/>
          </a:xfrm>
        </p:spPr>
        <p:txBody>
          <a:bodyPr>
            <a:normAutofit fontScale="77500" lnSpcReduction="20000"/>
          </a:bodyPr>
          <a:lstStyle/>
          <a:p>
            <a:r>
              <a:rPr lang="en-US" sz="1800" b="1" dirty="0"/>
              <a:t>Rule 9.13 Withdrawal as Counsel of Record </a:t>
            </a:r>
          </a:p>
          <a:p>
            <a:endParaRPr lang="en-US" sz="1200" dirty="0"/>
          </a:p>
          <a:p>
            <a:r>
              <a:rPr lang="en-US" sz="1200" dirty="0"/>
              <a:t>Enrolled attorneys have, apart from their own interests, continuing legal and ethical duties to their clients, all adverse parties, and the court. Accordingly, the following requirements govern any motion to withdraw as counsel of record: </a:t>
            </a:r>
          </a:p>
          <a:p>
            <a:endParaRPr lang="en-US" sz="1200" dirty="0"/>
          </a:p>
          <a:p>
            <a:r>
              <a:rPr lang="en-US" sz="1200" dirty="0"/>
              <a:t>(a) The withdrawing attorney who does not have written consent from the client shall make a good faith attempt to notify the client in writing of the withdrawal and of the status of the case on the court=s docket. The attorney shall deliver or mail this notice to the client before filing any motion to withdraw. </a:t>
            </a:r>
          </a:p>
          <a:p>
            <a:endParaRPr lang="en-US" sz="1200" dirty="0"/>
          </a:p>
          <a:p>
            <a:r>
              <a:rPr lang="en-US" sz="1200" dirty="0"/>
              <a:t>(b) If the action or proceeding has been assigned to a particular section or division of the court, then the motion to withdraw shall be submitted to the judge presiding over that section or division. </a:t>
            </a:r>
          </a:p>
          <a:p>
            <a:endParaRPr lang="en-US" sz="1200" dirty="0"/>
          </a:p>
          <a:p>
            <a:r>
              <a:rPr lang="en-US" sz="1200" dirty="0"/>
              <a:t>(c) Any motion to withdraw shall include the following information: </a:t>
            </a:r>
          </a:p>
          <a:p>
            <a:endParaRPr lang="en-US" sz="1200" dirty="0"/>
          </a:p>
          <a:p>
            <a:r>
              <a:rPr lang="en-US" sz="1200" dirty="0"/>
              <a:t>(1) The motion shall state current or last-known street address and mailing address of the withdrawing attorney’s client. The withdrawing attorney shall also furnish this information to the clerk of court. </a:t>
            </a:r>
          </a:p>
          <a:p>
            <a:endParaRPr lang="en-US" sz="1200" dirty="0"/>
          </a:p>
          <a:p>
            <a:r>
              <a:rPr lang="en-US" sz="1200" dirty="0"/>
              <a:t>(2) If a scheduling order is in effect, a copy of it shall be attached to the motion. </a:t>
            </a:r>
          </a:p>
          <a:p>
            <a:endParaRPr lang="en-US" sz="1200" dirty="0"/>
          </a:p>
          <a:p>
            <a:r>
              <a:rPr lang="en-US" sz="1200" dirty="0"/>
              <a:t>(3) The motion shall state whether any conference, hearing, or trial is scheduled and, if so, its date. </a:t>
            </a:r>
          </a:p>
          <a:p>
            <a:endParaRPr lang="en-US" sz="1200" dirty="0"/>
          </a:p>
          <a:p>
            <a:r>
              <a:rPr lang="en-US" sz="1200" dirty="0"/>
              <a:t>(4) The motion shall include a certificate that the withdrawing attorney has complied with paragraph (a) and with Rule 1.16 of the Rules of Professional Conduct, Louisiana State Bar Association, Articles of Incorporation, Art. 16. A copy of the written communication required by paragraph (a) shall be attached to the motion. </a:t>
            </a:r>
          </a:p>
          <a:p>
            <a:endParaRPr lang="en-US" sz="1200" dirty="0"/>
          </a:p>
          <a:p>
            <a:r>
              <a:rPr lang="en-US" sz="1200" dirty="0"/>
              <a:t>(5) If the motion is to withdraw upon completion of a limited appearance, the motion shall include a certification by the withdrawing attorney that the agreed upon limited services have been completed and that the withdrawing attorney has submitted all judgments or orders resulting from the limited appearance as ordered by the court. A copy of the relevant Notice of Limited Appearance shall be attached to the motion.</a:t>
            </a:r>
          </a:p>
          <a:p>
            <a:endParaRPr lang="en-US" sz="1200" dirty="0"/>
          </a:p>
          <a:p>
            <a:r>
              <a:rPr lang="en-US" sz="1200" dirty="0"/>
              <a:t>(d) The court may allow an attorney to withdraw by ex </a:t>
            </a:r>
            <a:r>
              <a:rPr lang="en-US" sz="1200" dirty="0" err="1"/>
              <a:t>parte</a:t>
            </a:r>
            <a:r>
              <a:rPr lang="en-US" sz="1200" dirty="0"/>
              <a:t> motion if: </a:t>
            </a:r>
          </a:p>
          <a:p>
            <a:endParaRPr lang="en-US" sz="1200" dirty="0"/>
          </a:p>
          <a:p>
            <a:r>
              <a:rPr lang="en-US" sz="1200" dirty="0"/>
              <a:t>(1) The attorney has been terminated by the client; or </a:t>
            </a:r>
          </a:p>
          <a:p>
            <a:endParaRPr lang="en-US" sz="1200" dirty="0"/>
          </a:p>
          <a:p>
            <a:r>
              <a:rPr lang="en-US" sz="1200" dirty="0"/>
              <a:t>(2) The attorney has secured the written consent of the client and of all parties or their respective counsel; or </a:t>
            </a:r>
          </a:p>
          <a:p>
            <a:endParaRPr lang="en-US" sz="1200" dirty="0"/>
          </a:p>
          <a:p>
            <a:r>
              <a:rPr lang="en-US" sz="1200" dirty="0"/>
              <a:t>(3) A limited appearance, as authorized by Rule 1.2(c) of the Rules of Professional Conduct and consented to by the client, has been completed; or </a:t>
            </a:r>
          </a:p>
          <a:p>
            <a:endParaRPr lang="en-US" sz="1200" dirty="0"/>
          </a:p>
          <a:p>
            <a:r>
              <a:rPr lang="en-US" sz="1200" dirty="0"/>
              <a:t>(4) The case has been concluded. </a:t>
            </a:r>
          </a:p>
          <a:p>
            <a:endParaRPr lang="en-US" sz="1200" dirty="0"/>
          </a:p>
          <a:p>
            <a:r>
              <a:rPr lang="en-US" sz="1200" dirty="0"/>
              <a:t>(e) The court may also allow an attorney to withdraw by ex </a:t>
            </a:r>
            <a:r>
              <a:rPr lang="en-US" sz="1200" dirty="0" err="1"/>
              <a:t>parte</a:t>
            </a:r>
            <a:r>
              <a:rPr lang="en-US" sz="1200" dirty="0"/>
              <a:t> motion if no hearing or trial is scheduled. </a:t>
            </a:r>
          </a:p>
          <a:p>
            <a:endParaRPr lang="en-US" sz="1200" dirty="0"/>
          </a:p>
          <a:p>
            <a:r>
              <a:rPr lang="en-US" sz="1200" dirty="0"/>
              <a:t>(f) If paragraph (d) does not apply, then an attorney may withdraw as counsel of record only after a contradictory hearing and for good cause. All parties and the withdrawing attorney’s client shall be served with a copy of the motion and rule to show cause why it should not be granted. </a:t>
            </a:r>
          </a:p>
          <a:p>
            <a:endParaRPr lang="en-US" sz="1200" dirty="0"/>
          </a:p>
          <a:p>
            <a:r>
              <a:rPr lang="en-US" sz="1200" dirty="0"/>
              <a:t>(g) If counsel’s withdrawal would delay a scheduled hearing or trial, the court will not allow the withdrawal unless exceptional circumstances exist or limited representation was undertaken pursuant to a Notice of Limited Appearance and completed. </a:t>
            </a:r>
          </a:p>
          <a:p>
            <a:endParaRPr lang="en-US" sz="1200" dirty="0"/>
          </a:p>
          <a:p>
            <a:r>
              <a:rPr lang="en-US" sz="1200" dirty="0"/>
              <a:t>(h) Paragraphs (a) through (f) do not apply to an ex </a:t>
            </a:r>
            <a:r>
              <a:rPr lang="en-US" sz="1200" dirty="0" err="1"/>
              <a:t>parte</a:t>
            </a:r>
            <a:r>
              <a:rPr lang="en-US" sz="1200" dirty="0"/>
              <a:t> motion to substitute counsel signed by both the withdrawing attorney and the enrolling attorney. The following rules govern such a motion: </a:t>
            </a:r>
          </a:p>
          <a:p>
            <a:endParaRPr lang="en-US" sz="1200" dirty="0"/>
          </a:p>
          <a:p>
            <a:r>
              <a:rPr lang="en-US" sz="1200" dirty="0"/>
              <a:t>(1) The court may grant the motion without a hearing. Movers shall furnish the court with a proposed order. </a:t>
            </a:r>
          </a:p>
          <a:p>
            <a:endParaRPr lang="en-US" sz="1200" dirty="0"/>
          </a:p>
          <a:p>
            <a:r>
              <a:rPr lang="en-US" sz="1200" dirty="0"/>
              <a:t>(2) Substitution of counsel will not, by itself, be good cause to alter or delay any scheduled matters or deadlines.</a:t>
            </a:r>
          </a:p>
          <a:p>
            <a:endParaRPr lang="en-US" sz="1200" dirty="0"/>
          </a:p>
        </p:txBody>
      </p:sp>
    </p:spTree>
    <p:extLst>
      <p:ext uri="{BB962C8B-B14F-4D97-AF65-F5344CB8AC3E}">
        <p14:creationId xmlns:p14="http://schemas.microsoft.com/office/powerpoint/2010/main" val="22914120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E9EEF-F367-CF2D-78BB-9C37971CBE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7CCF95-B089-E00D-7FEB-7587813B5553}"/>
              </a:ext>
            </a:extLst>
          </p:cNvPr>
          <p:cNvSpPr>
            <a:spLocks noGrp="1"/>
          </p:cNvSpPr>
          <p:nvPr>
            <p:ph type="ctrTitle"/>
          </p:nvPr>
        </p:nvSpPr>
        <p:spPr>
          <a:xfrm>
            <a:off x="455612" y="2743200"/>
            <a:ext cx="7008574" cy="558799"/>
          </a:xfrm>
        </p:spPr>
        <p:txBody>
          <a:bodyPr>
            <a:normAutofit fontScale="90000"/>
          </a:bodyPr>
          <a:lstStyle/>
          <a:p>
            <a:r>
              <a:rPr lang="en-US" sz="2200" dirty="0"/>
              <a:t>Important to note in Title II Continued:</a:t>
            </a:r>
            <a:br>
              <a:rPr lang="en-US" sz="2200" dirty="0"/>
            </a:br>
            <a:br>
              <a:rPr lang="en-US" sz="2200" dirty="0"/>
            </a:br>
            <a:br>
              <a:rPr lang="en-US" sz="2200" dirty="0"/>
            </a:br>
            <a:br>
              <a:rPr lang="en-US" sz="2200" dirty="0"/>
            </a:br>
            <a:br>
              <a:rPr lang="en-US" sz="2200" dirty="0"/>
            </a:br>
            <a:br>
              <a:rPr lang="en-US" sz="2200" dirty="0"/>
            </a:br>
            <a:br>
              <a:rPr lang="en-US" sz="2200" dirty="0"/>
            </a:br>
            <a:br>
              <a:rPr lang="en-US" sz="2200" dirty="0"/>
            </a:br>
            <a:br>
              <a:rPr lang="en-US" sz="2200" dirty="0"/>
            </a:br>
            <a:endParaRPr lang="en-US" sz="2200" dirty="0"/>
          </a:p>
        </p:txBody>
      </p:sp>
      <p:sp>
        <p:nvSpPr>
          <p:cNvPr id="3" name="Subtitle 2">
            <a:extLst>
              <a:ext uri="{FF2B5EF4-FFF2-40B4-BE49-F238E27FC236}">
                <a16:creationId xmlns:a16="http://schemas.microsoft.com/office/drawing/2014/main" id="{288874CF-7201-AB54-6DD4-990BF80F1FA6}"/>
              </a:ext>
            </a:extLst>
          </p:cNvPr>
          <p:cNvSpPr>
            <a:spLocks noGrp="1"/>
          </p:cNvSpPr>
          <p:nvPr>
            <p:ph type="subTitle" idx="1"/>
          </p:nvPr>
        </p:nvSpPr>
        <p:spPr>
          <a:xfrm>
            <a:off x="0" y="838200"/>
            <a:ext cx="7540386" cy="6019800"/>
          </a:xfrm>
        </p:spPr>
        <p:txBody>
          <a:bodyPr>
            <a:normAutofit fontScale="47500" lnSpcReduction="20000"/>
          </a:bodyPr>
          <a:lstStyle/>
          <a:p>
            <a:r>
              <a:rPr lang="en-US" sz="2900" b="1" dirty="0"/>
              <a:t>Rule 9.15 Subpoenas </a:t>
            </a:r>
          </a:p>
          <a:p>
            <a:endParaRPr lang="en-US" sz="1800" dirty="0"/>
          </a:p>
          <a:p>
            <a:r>
              <a:rPr lang="en-US" sz="1800" dirty="0"/>
              <a:t>(a) In cases other than juvenile and family law proceedings, a request for issuance of a subpoena shall be filed with the clerk of court at least ten days before the desired appearance date, unless a different deadline is set by the court in the pre-trial or other order. </a:t>
            </a:r>
          </a:p>
          <a:p>
            <a:endParaRPr lang="en-US" sz="1800" dirty="0"/>
          </a:p>
          <a:p>
            <a:r>
              <a:rPr lang="en-US" sz="1800" dirty="0"/>
              <a:t>(b) In the case of a settlement, counsel on whose client’s behalf the witness has been asked to testify should make reasonable efforts to notify the witness. </a:t>
            </a:r>
            <a:endParaRPr lang="en-US" sz="1800" b="1" dirty="0"/>
          </a:p>
          <a:p>
            <a:endParaRPr lang="en-US" sz="1800" dirty="0"/>
          </a:p>
          <a:p>
            <a:r>
              <a:rPr lang="en-US" sz="2900" b="1" dirty="0"/>
              <a:t>Rule 10.1 Motions To Compel Discovery </a:t>
            </a:r>
          </a:p>
          <a:p>
            <a:endParaRPr lang="en-US" sz="1800" dirty="0"/>
          </a:p>
          <a:p>
            <a:r>
              <a:rPr lang="en-US" sz="1800" dirty="0"/>
              <a:t>(a) Before filing any motion to compel discovery, the moving party or attorney shall confer in person or by telephone with the opposing party or counsel for the purpose of amicably resolving the discovery dispute. The moving party or attorney shall attempt to arrange a suitable conference date with the opposing party or counsel and confirm the date by written notice sent at least five (5) days before the conference date, unless an earlier date is agreed upon or good cause exists for a shorter time period. If by telephone, the conference shall be initiated by the person seeking the discovery responses. </a:t>
            </a:r>
          </a:p>
          <a:p>
            <a:endParaRPr lang="en-US" sz="1800" dirty="0"/>
          </a:p>
          <a:p>
            <a:r>
              <a:rPr lang="en-US" sz="1800" dirty="0"/>
              <a:t>(b) No counsel for a party shall file, nor shall any clerk set for hearing, any motion to compel discovery unless accompanied by a “Rule 10.1 Certificate of Conference” as set forth below: </a:t>
            </a:r>
          </a:p>
          <a:p>
            <a:endParaRPr lang="en-US" sz="1800" dirty="0"/>
          </a:p>
          <a:p>
            <a:r>
              <a:rPr lang="en-US" sz="1800" dirty="0"/>
              <a:t>RULE 10.1 CERTIFICATE OF CONFERENCE </a:t>
            </a:r>
          </a:p>
          <a:p>
            <a:endParaRPr lang="en-US" sz="1800" dirty="0"/>
          </a:p>
          <a:p>
            <a:r>
              <a:rPr lang="en-US" sz="1800" dirty="0"/>
              <a:t>I, the undersigned party or attorney, certify to the court as follows: </a:t>
            </a:r>
          </a:p>
          <a:p>
            <a:endParaRPr lang="en-US" sz="1800" dirty="0"/>
          </a:p>
          <a:p>
            <a:r>
              <a:rPr lang="en-US" sz="1800" dirty="0"/>
              <a:t>If discovery conference is held: </a:t>
            </a:r>
          </a:p>
          <a:p>
            <a:endParaRPr lang="en-US" sz="1800" dirty="0"/>
          </a:p>
          <a:p>
            <a:r>
              <a:rPr lang="en-US" sz="1800" dirty="0"/>
              <a:t>The parties or counsel personally conducted a conference on [insert date]. At this conference, there was a substantive discussion of every item presented to the court in this motion and, despite their best efforts, the parties or counsel were unable to resolve the matters presented.</a:t>
            </a:r>
          </a:p>
          <a:p>
            <a:endParaRPr lang="en-US" sz="1800" dirty="0"/>
          </a:p>
          <a:p>
            <a:r>
              <a:rPr lang="en-US" sz="1800" dirty="0"/>
              <a:t>Certified this ___ day of _________________, 20___. </a:t>
            </a:r>
          </a:p>
          <a:p>
            <a:endParaRPr lang="en-US" sz="1800" dirty="0"/>
          </a:p>
          <a:p>
            <a:r>
              <a:rPr lang="en-US" sz="1800" dirty="0"/>
              <a:t>___________________________________________ </a:t>
            </a:r>
          </a:p>
          <a:p>
            <a:r>
              <a:rPr lang="en-US" sz="1800" dirty="0"/>
              <a:t>Signature of Party or Attorney </a:t>
            </a:r>
          </a:p>
          <a:p>
            <a:endParaRPr lang="en-US" sz="1800" dirty="0"/>
          </a:p>
          <a:p>
            <a:r>
              <a:rPr lang="en-US" sz="1800" dirty="0"/>
              <a:t>If discovery conference is not held: </a:t>
            </a:r>
          </a:p>
          <a:p>
            <a:endParaRPr lang="en-US" sz="1800" dirty="0"/>
          </a:p>
          <a:p>
            <a:r>
              <a:rPr lang="en-US" sz="1800" dirty="0"/>
              <a:t>The moving party or counsel has personally attempted to contact the respondent or counsel to arrange a conference to resolve the matters presented in this motion as follows: </a:t>
            </a:r>
          </a:p>
          <a:p>
            <a:endParaRPr lang="en-US" sz="1800" dirty="0"/>
          </a:p>
          <a:p>
            <a:r>
              <a:rPr lang="en-US" sz="1800" dirty="0"/>
              <a:t>[Insert dates, times, methods of contact, and results here.] </a:t>
            </a:r>
          </a:p>
          <a:p>
            <a:endParaRPr lang="en-US" sz="1800" dirty="0"/>
          </a:p>
          <a:p>
            <a:r>
              <a:rPr lang="en-US" sz="1800" dirty="0"/>
              <a:t>Respondent or counsel has failed to respond or failed to confer in good faith in an attempt to resolve the matters presented.</a:t>
            </a:r>
          </a:p>
          <a:p>
            <a:endParaRPr lang="en-US" sz="1800" dirty="0"/>
          </a:p>
          <a:p>
            <a:r>
              <a:rPr lang="en-US" sz="1800" dirty="0"/>
              <a:t>Certified this ___ day of _________________, 20___. </a:t>
            </a:r>
          </a:p>
          <a:p>
            <a:endParaRPr lang="en-US" sz="1800" dirty="0"/>
          </a:p>
          <a:p>
            <a:r>
              <a:rPr lang="en-US" sz="1800" dirty="0"/>
              <a:t>__________________________________________ </a:t>
            </a:r>
          </a:p>
          <a:p>
            <a:r>
              <a:rPr lang="en-US" sz="1800" dirty="0"/>
              <a:t>Signature of Party or Attorney </a:t>
            </a:r>
          </a:p>
          <a:p>
            <a:endParaRPr lang="en-US" sz="1800" dirty="0"/>
          </a:p>
          <a:p>
            <a:r>
              <a:rPr lang="en-US" sz="1800" dirty="0"/>
              <a:t>(c) If the court finds that the parties or counsel have failed to confer in good faith, or have willfully failed to confer, the court may impose, at its discretion, sanctions on the </a:t>
            </a:r>
            <a:r>
              <a:rPr lang="en-US" sz="1800" dirty="0" err="1"/>
              <a:t>nonconferring</a:t>
            </a:r>
            <a:r>
              <a:rPr lang="en-US" sz="1800" dirty="0"/>
              <a:t> party, including attorney fees and costs. </a:t>
            </a:r>
          </a:p>
        </p:txBody>
      </p:sp>
    </p:spTree>
    <p:extLst>
      <p:ext uri="{BB962C8B-B14F-4D97-AF65-F5344CB8AC3E}">
        <p14:creationId xmlns:p14="http://schemas.microsoft.com/office/powerpoint/2010/main" val="39289239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22A4D-E7EA-7E88-0E07-E5CB383C3B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D508CD-29B9-15E3-0765-E9A83F9B5207}"/>
              </a:ext>
            </a:extLst>
          </p:cNvPr>
          <p:cNvSpPr>
            <a:spLocks noGrp="1"/>
          </p:cNvSpPr>
          <p:nvPr>
            <p:ph type="title"/>
          </p:nvPr>
        </p:nvSpPr>
        <p:spPr/>
        <p:txBody>
          <a:bodyPr>
            <a:normAutofit fontScale="90000"/>
          </a:bodyPr>
          <a:lstStyle/>
          <a:p>
            <a:pPr algn="ctr"/>
            <a:r>
              <a:rPr lang="en-US" sz="3800" dirty="0"/>
              <a:t>Title III: </a:t>
            </a:r>
            <a:br>
              <a:rPr lang="en-US" sz="3800" dirty="0"/>
            </a:br>
            <a:r>
              <a:rPr lang="en-US" sz="3800" dirty="0"/>
              <a:t>Rules for </a:t>
            </a:r>
            <a:r>
              <a:rPr lang="en-US" sz="3800" u="sng" dirty="0"/>
              <a:t>Criminal Proceedings in District Courts </a:t>
            </a:r>
          </a:p>
        </p:txBody>
      </p:sp>
      <p:sp>
        <p:nvSpPr>
          <p:cNvPr id="3" name="Content Placeholder 2">
            <a:extLst>
              <a:ext uri="{FF2B5EF4-FFF2-40B4-BE49-F238E27FC236}">
                <a16:creationId xmlns:a16="http://schemas.microsoft.com/office/drawing/2014/main" id="{8F299082-6113-197D-8EDF-345A2443F9A7}"/>
              </a:ext>
            </a:extLst>
          </p:cNvPr>
          <p:cNvSpPr>
            <a:spLocks noGrp="1"/>
          </p:cNvSpPr>
          <p:nvPr>
            <p:ph idx="1"/>
          </p:nvPr>
        </p:nvSpPr>
        <p:spPr/>
        <p:txBody>
          <a:bodyPr>
            <a:normAutofit/>
          </a:bodyPr>
          <a:lstStyle/>
          <a:p>
            <a:r>
              <a:rPr lang="en-US" dirty="0"/>
              <a:t>All of these rules are conveniently placed in your materials, but are most importantly found on the Louisiana Supreme Court’s website:  </a:t>
            </a:r>
            <a:r>
              <a:rPr lang="en-US" dirty="0">
                <a:hlinkClick r:id="rId2"/>
              </a:rPr>
              <a:t>https://www.lasc.org/District_Court_Rules?p=TitleIII</a:t>
            </a:r>
            <a:endParaRPr lang="en-US" dirty="0"/>
          </a:p>
        </p:txBody>
      </p:sp>
    </p:spTree>
    <p:extLst>
      <p:ext uri="{BB962C8B-B14F-4D97-AF65-F5344CB8AC3E}">
        <p14:creationId xmlns:p14="http://schemas.microsoft.com/office/powerpoint/2010/main" val="1119303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97EF8-1849-15A6-41F5-7DC1E88243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6DCE00-9727-F20A-7172-F2FF6D3AD6EA}"/>
              </a:ext>
            </a:extLst>
          </p:cNvPr>
          <p:cNvSpPr>
            <a:spLocks noGrp="1"/>
          </p:cNvSpPr>
          <p:nvPr>
            <p:ph type="ctrTitle"/>
          </p:nvPr>
        </p:nvSpPr>
        <p:spPr>
          <a:xfrm>
            <a:off x="303212" y="76200"/>
            <a:ext cx="7008574" cy="3388337"/>
          </a:xfrm>
        </p:spPr>
        <p:txBody>
          <a:bodyPr>
            <a:normAutofit fontScale="90000"/>
          </a:bodyPr>
          <a:lstStyle/>
          <a:p>
            <a:r>
              <a:rPr lang="en-US" sz="4400" dirty="0"/>
              <a:t>Important to note in Title III:</a:t>
            </a:r>
            <a:br>
              <a:rPr lang="en-US" sz="4400" dirty="0"/>
            </a:br>
            <a:br>
              <a:rPr lang="en-US" dirty="0"/>
            </a:br>
            <a:br>
              <a:rPr lang="en-US" dirty="0"/>
            </a:br>
            <a:br>
              <a:rPr lang="en-US" dirty="0"/>
            </a:br>
            <a:r>
              <a:rPr lang="en-US" dirty="0"/>
              <a:t> </a:t>
            </a:r>
          </a:p>
        </p:txBody>
      </p:sp>
      <p:sp>
        <p:nvSpPr>
          <p:cNvPr id="3" name="Subtitle 2">
            <a:extLst>
              <a:ext uri="{FF2B5EF4-FFF2-40B4-BE49-F238E27FC236}">
                <a16:creationId xmlns:a16="http://schemas.microsoft.com/office/drawing/2014/main" id="{6F242FAD-CA37-8C41-1153-9C5840FBB7A6}"/>
              </a:ext>
            </a:extLst>
          </p:cNvPr>
          <p:cNvSpPr>
            <a:spLocks noGrp="1"/>
          </p:cNvSpPr>
          <p:nvPr>
            <p:ph type="subTitle" idx="1"/>
          </p:nvPr>
        </p:nvSpPr>
        <p:spPr>
          <a:xfrm>
            <a:off x="303212" y="838200"/>
            <a:ext cx="7008574" cy="1244600"/>
          </a:xfrm>
        </p:spPr>
        <p:txBody>
          <a:bodyPr>
            <a:normAutofit fontScale="25000" lnSpcReduction="20000"/>
          </a:bodyPr>
          <a:lstStyle/>
          <a:p>
            <a:r>
              <a:rPr lang="en-US" sz="5600" b="1" dirty="0"/>
              <a:t>Chapter 14 Allotment of Cases</a:t>
            </a:r>
            <a:endParaRPr lang="en-US" sz="5600" dirty="0"/>
          </a:p>
          <a:p>
            <a:r>
              <a:rPr lang="en-US" sz="5600" dirty="0"/>
              <a:t>Rule 14.0 Allotment of Cases</a:t>
            </a:r>
            <a:br>
              <a:rPr lang="en-US" sz="5600" dirty="0"/>
            </a:br>
            <a:r>
              <a:rPr lang="en-US" sz="5600" dirty="0"/>
              <a:t>Rule 14.1 Allotment - Defendant With More than One Felony Case</a:t>
            </a:r>
            <a:br>
              <a:rPr lang="en-US" sz="5600" dirty="0"/>
            </a:br>
            <a:r>
              <a:rPr lang="en-US" sz="5600" dirty="0"/>
              <a:t>Rule 14.2 Motions Before Allotment</a:t>
            </a:r>
            <a:br>
              <a:rPr lang="en-US" sz="5600" dirty="0"/>
            </a:br>
            <a:r>
              <a:rPr lang="en-US" sz="5600" dirty="0"/>
              <a:t>Rule 14.3 Transfer of Allotted Case</a:t>
            </a:r>
            <a:br>
              <a:rPr lang="en-US" sz="5600" dirty="0"/>
            </a:br>
            <a:r>
              <a:rPr lang="en-US" sz="5600" dirty="0"/>
              <a:t>Rule 14.4 Transfer When a Bond Reduction or Preliminary Hearing is Pending</a:t>
            </a:r>
          </a:p>
          <a:p>
            <a:r>
              <a:rPr lang="en-US" sz="5600" b="1" dirty="0"/>
              <a:t>Chapter 15 Assignment of Cases and Preliminary Motions</a:t>
            </a:r>
            <a:endParaRPr lang="en-US" sz="5600" dirty="0"/>
          </a:p>
          <a:p>
            <a:r>
              <a:rPr lang="en-US" sz="5600" dirty="0"/>
              <a:t>Rule 15.0 Assignment of Cases, Filing of Motions, Pre-Trial and Status Conferences</a:t>
            </a:r>
            <a:br>
              <a:rPr lang="en-US" sz="5600" dirty="0"/>
            </a:br>
            <a:r>
              <a:rPr lang="en-US" sz="5600" dirty="0"/>
              <a:t>Rule 15.1 Appointment of Counsel</a:t>
            </a:r>
            <a:br>
              <a:rPr lang="en-US" sz="5600" dirty="0"/>
            </a:br>
            <a:r>
              <a:rPr lang="en-US" sz="5600" dirty="0"/>
              <a:t>Rule 15.2 Filing and Service of Motions</a:t>
            </a:r>
            <a:br>
              <a:rPr lang="en-US" sz="5600" dirty="0"/>
            </a:br>
            <a:r>
              <a:rPr lang="en-US" sz="5600" dirty="0"/>
              <a:t>Rule 15.3 Audio-Visual Appearances by Defendant [Repealed]</a:t>
            </a:r>
          </a:p>
          <a:p>
            <a:r>
              <a:rPr lang="en-US" sz="5600" b="1" dirty="0"/>
              <a:t>Chapter 16 Recording of Proceedings</a:t>
            </a:r>
            <a:endParaRPr lang="en-US" sz="5600" dirty="0"/>
          </a:p>
          <a:p>
            <a:r>
              <a:rPr lang="en-US" sz="5600" dirty="0"/>
              <a:t>Rule 16.0 Record of Proceedings</a:t>
            </a:r>
            <a:br>
              <a:rPr lang="en-US" sz="5600" dirty="0"/>
            </a:br>
            <a:r>
              <a:rPr lang="en-US" sz="5600" dirty="0"/>
              <a:t>Rule 16.1 Court Reporter</a:t>
            </a:r>
          </a:p>
          <a:p>
            <a:r>
              <a:rPr lang="en-US" sz="5600" b="1" dirty="0"/>
              <a:t>Chapter 17 Appeals from Courts of Limited Jurisdiction to District Court</a:t>
            </a:r>
            <a:endParaRPr lang="en-US" sz="5600" dirty="0"/>
          </a:p>
          <a:p>
            <a:r>
              <a:rPr lang="en-US" sz="5600" dirty="0"/>
              <a:t>Rule 17.0 Transcript of Proceedings</a:t>
            </a:r>
            <a:br>
              <a:rPr lang="en-US" sz="5600" dirty="0"/>
            </a:br>
            <a:r>
              <a:rPr lang="en-US" sz="5600" dirty="0"/>
              <a:t>Rule 17.1 Matters Considered on Appeal</a:t>
            </a:r>
            <a:br>
              <a:rPr lang="en-US" sz="5600" dirty="0"/>
            </a:br>
            <a:r>
              <a:rPr lang="en-US" sz="5600" dirty="0"/>
              <a:t>Rule 17.2 Lodging of Appeal</a:t>
            </a:r>
            <a:br>
              <a:rPr lang="en-US" sz="5600" dirty="0"/>
            </a:br>
            <a:r>
              <a:rPr lang="en-US" sz="5600" dirty="0"/>
              <a:t>Rule 17.3 Briefs</a:t>
            </a:r>
            <a:br>
              <a:rPr lang="en-US" sz="5600" dirty="0"/>
            </a:br>
            <a:r>
              <a:rPr lang="en-US" sz="5600" dirty="0"/>
              <a:t>Rule 17.4 Allotment of Case</a:t>
            </a:r>
            <a:br>
              <a:rPr lang="en-US" sz="5600" dirty="0"/>
            </a:br>
            <a:r>
              <a:rPr lang="en-US" sz="5600" dirty="0"/>
              <a:t>Rule 17.5 Minute Entry</a:t>
            </a:r>
          </a:p>
          <a:p>
            <a:r>
              <a:rPr lang="en-US" sz="5600" b="1" dirty="0"/>
              <a:t>Chapter 18 Arraignment and Pleas</a:t>
            </a:r>
            <a:endParaRPr lang="en-US" sz="5600" dirty="0"/>
          </a:p>
          <a:p>
            <a:r>
              <a:rPr lang="en-US" sz="5600" dirty="0"/>
              <a:t>Rule 18.0 Waiver of Formal Arraignment</a:t>
            </a:r>
            <a:br>
              <a:rPr lang="en-US" sz="5600" dirty="0"/>
            </a:br>
            <a:r>
              <a:rPr lang="en-US" sz="5600" dirty="0"/>
              <a:t>Rule 18.1 Appearance by Audio-Visual Transmission</a:t>
            </a:r>
          </a:p>
          <a:p>
            <a:r>
              <a:rPr lang="en-US" sz="5600" b="1" dirty="0"/>
              <a:t>Chapter 19 Simultaneous Peremptory Challenges</a:t>
            </a:r>
            <a:endParaRPr lang="en-US" sz="5600" dirty="0"/>
          </a:p>
          <a:p>
            <a:r>
              <a:rPr lang="en-US" sz="5600" dirty="0"/>
              <a:t>Rule 19.0 Simultaneous Peremptory Challenges</a:t>
            </a:r>
          </a:p>
          <a:p>
            <a:r>
              <a:rPr lang="en-US" sz="5600" b="1" dirty="0"/>
              <a:t>Chapter 20 Withdrawal as Counsel of Record</a:t>
            </a:r>
            <a:endParaRPr lang="en-US" sz="5600" dirty="0"/>
          </a:p>
          <a:p>
            <a:r>
              <a:rPr lang="en-US" sz="5600" dirty="0"/>
              <a:t>Rule 20.0 Withdrawal of Counsel</a:t>
            </a:r>
          </a:p>
          <a:p>
            <a:r>
              <a:rPr lang="en-US" sz="5600" b="1" dirty="0"/>
              <a:t>Chapter 21 Notice to State of Post Conviction Relief Proceedings</a:t>
            </a:r>
            <a:endParaRPr lang="en-US" sz="5600" dirty="0"/>
          </a:p>
          <a:p>
            <a:r>
              <a:rPr lang="en-US" sz="5600" dirty="0"/>
              <a:t>Rule 21.0 Clerk Shall Notice State of Post Conviction Relief Proceedings</a:t>
            </a:r>
          </a:p>
          <a:p>
            <a:endParaRPr lang="en-US" dirty="0"/>
          </a:p>
        </p:txBody>
      </p:sp>
    </p:spTree>
    <p:extLst>
      <p:ext uri="{BB962C8B-B14F-4D97-AF65-F5344CB8AC3E}">
        <p14:creationId xmlns:p14="http://schemas.microsoft.com/office/powerpoint/2010/main" val="3024122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304CD-2403-8591-8F9D-D443B05F90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C07492-069B-261E-F0F9-0EB50056FCBE}"/>
              </a:ext>
            </a:extLst>
          </p:cNvPr>
          <p:cNvSpPr>
            <a:spLocks noGrp="1"/>
          </p:cNvSpPr>
          <p:nvPr>
            <p:ph type="title"/>
          </p:nvPr>
        </p:nvSpPr>
        <p:spPr>
          <a:xfrm>
            <a:off x="1146494" y="1371600"/>
            <a:ext cx="10157354" cy="1397000"/>
          </a:xfrm>
        </p:spPr>
        <p:txBody>
          <a:bodyPr>
            <a:noAutofit/>
          </a:bodyPr>
          <a:lstStyle/>
          <a:p>
            <a:pPr algn="ctr"/>
            <a:r>
              <a:rPr lang="en-US" sz="3200" dirty="0"/>
              <a:t>Title IV: </a:t>
            </a:r>
            <a:br>
              <a:rPr lang="en-US" sz="3200" dirty="0"/>
            </a:br>
            <a:r>
              <a:rPr lang="en-US" sz="3200" dirty="0"/>
              <a:t>Rules for Family Proceedings in District Courts, in the Family Court for the Parish of East Baton Rouge, and Proceedings in Juvenile and District Courts Pursuant to Title IV-D of the Social Security Act </a:t>
            </a:r>
            <a:r>
              <a:rPr lang="en-US" sz="3200" u="sng" dirty="0"/>
              <a:t> </a:t>
            </a:r>
          </a:p>
        </p:txBody>
      </p:sp>
      <p:sp>
        <p:nvSpPr>
          <p:cNvPr id="3" name="Content Placeholder 2">
            <a:extLst>
              <a:ext uri="{FF2B5EF4-FFF2-40B4-BE49-F238E27FC236}">
                <a16:creationId xmlns:a16="http://schemas.microsoft.com/office/drawing/2014/main" id="{6E37CC04-819A-DA0F-126D-192980FF35A8}"/>
              </a:ext>
            </a:extLst>
          </p:cNvPr>
          <p:cNvSpPr>
            <a:spLocks noGrp="1"/>
          </p:cNvSpPr>
          <p:nvPr>
            <p:ph idx="1"/>
          </p:nvPr>
        </p:nvSpPr>
        <p:spPr>
          <a:xfrm>
            <a:off x="1117309" y="2971800"/>
            <a:ext cx="10157354" cy="3886200"/>
          </a:xfrm>
        </p:spPr>
        <p:txBody>
          <a:bodyPr>
            <a:normAutofit/>
          </a:bodyPr>
          <a:lstStyle/>
          <a:p>
            <a:r>
              <a:rPr lang="en-US" dirty="0"/>
              <a:t>All of these rules are conveniently placed in your materials, but are most importantly found on the Louisiana Supreme Court’s website:  </a:t>
            </a:r>
            <a:r>
              <a:rPr lang="en-US" dirty="0">
                <a:hlinkClick r:id="rId2"/>
              </a:rPr>
              <a:t>https://www.lasc.org/rules/dist.ct/Title_IV/TITLE_IV_RULES.pdf</a:t>
            </a:r>
            <a:endParaRPr lang="en-US" dirty="0"/>
          </a:p>
        </p:txBody>
      </p:sp>
    </p:spTree>
    <p:extLst>
      <p:ext uri="{BB962C8B-B14F-4D97-AF65-F5344CB8AC3E}">
        <p14:creationId xmlns:p14="http://schemas.microsoft.com/office/powerpoint/2010/main" val="2698404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132F7-0A63-188A-76A5-8D0A20F3DE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C0028D-D352-248C-B2A5-81CFB2FE46E9}"/>
              </a:ext>
            </a:extLst>
          </p:cNvPr>
          <p:cNvSpPr>
            <a:spLocks noGrp="1"/>
          </p:cNvSpPr>
          <p:nvPr>
            <p:ph type="ctrTitle"/>
          </p:nvPr>
        </p:nvSpPr>
        <p:spPr>
          <a:xfrm>
            <a:off x="303212" y="2895600"/>
            <a:ext cx="7008574" cy="454026"/>
          </a:xfrm>
        </p:spPr>
        <p:txBody>
          <a:bodyPr>
            <a:normAutofit fontScale="90000"/>
          </a:bodyPr>
          <a:lstStyle/>
          <a:p>
            <a:r>
              <a:rPr lang="en-US" sz="4400" dirty="0"/>
              <a:t>Important to note in Title IV (19 pages):</a:t>
            </a:r>
            <a:br>
              <a:rPr lang="en-US" dirty="0"/>
            </a:br>
            <a:br>
              <a:rPr lang="en-US" dirty="0"/>
            </a:br>
            <a:br>
              <a:rPr lang="en-US" dirty="0"/>
            </a:br>
            <a:endParaRPr lang="en-US" dirty="0"/>
          </a:p>
        </p:txBody>
      </p:sp>
      <p:sp>
        <p:nvSpPr>
          <p:cNvPr id="3" name="Subtitle 2">
            <a:extLst>
              <a:ext uri="{FF2B5EF4-FFF2-40B4-BE49-F238E27FC236}">
                <a16:creationId xmlns:a16="http://schemas.microsoft.com/office/drawing/2014/main" id="{8982045F-EF19-061B-E355-E1281544B465}"/>
              </a:ext>
            </a:extLst>
          </p:cNvPr>
          <p:cNvSpPr>
            <a:spLocks noGrp="1"/>
          </p:cNvSpPr>
          <p:nvPr>
            <p:ph type="subTitle" idx="1"/>
          </p:nvPr>
        </p:nvSpPr>
        <p:spPr>
          <a:xfrm>
            <a:off x="303212" y="1295400"/>
            <a:ext cx="7008574" cy="1244600"/>
          </a:xfrm>
        </p:spPr>
        <p:txBody>
          <a:bodyPr>
            <a:normAutofit fontScale="25000" lnSpcReduction="20000"/>
          </a:bodyPr>
          <a:lstStyle/>
          <a:p>
            <a:r>
              <a:rPr lang="en-US" sz="5600" b="1" dirty="0"/>
              <a:t>Rule 22.1 Family Law Proceedings Defined </a:t>
            </a:r>
          </a:p>
          <a:p>
            <a:endParaRPr lang="en-US" dirty="0"/>
          </a:p>
          <a:p>
            <a:r>
              <a:rPr lang="en-US" sz="3200" dirty="0"/>
              <a:t>Family law proceedings, for purposes of application of these Rules, are defined as: </a:t>
            </a:r>
          </a:p>
          <a:p>
            <a:endParaRPr lang="en-US" sz="3200" dirty="0"/>
          </a:p>
          <a:p>
            <a:r>
              <a:rPr lang="en-US" sz="3200" dirty="0"/>
              <a:t>(a) all family law actions that involve separation, divorce, or annulment proceedings, as well as all issues that are ancillary thereto; </a:t>
            </a:r>
          </a:p>
          <a:p>
            <a:endParaRPr lang="en-US" sz="3200" dirty="0"/>
          </a:p>
          <a:p>
            <a:r>
              <a:rPr lang="en-US" sz="3200" dirty="0"/>
              <a:t>(b) all child-related actions in marital and non-marital family law cases and all issues ancillary thereto, except as provided herein; 5 </a:t>
            </a:r>
          </a:p>
          <a:p>
            <a:endParaRPr lang="en-US" sz="3200" dirty="0"/>
          </a:p>
          <a:p>
            <a:r>
              <a:rPr lang="en-US" sz="3200" dirty="0"/>
              <a:t>(c) all civil family law protective orders issued including actions filed pursuant to The Domestic Abuse Assistance Act, The Post-Separation Family Violence Relief Act, and Uniform Abuse Prevention Orders; </a:t>
            </a:r>
          </a:p>
          <a:p>
            <a:endParaRPr lang="en-US" sz="3200" dirty="0"/>
          </a:p>
          <a:p>
            <a:r>
              <a:rPr lang="en-US" sz="3200" dirty="0"/>
              <a:t>(d) all actions filed seeking to have a foreign judgment or order, or judgment or order of any other judicial district of this state, recognized and enforced that are described within these rules; </a:t>
            </a:r>
          </a:p>
          <a:p>
            <a:endParaRPr lang="en-US" sz="3200" dirty="0"/>
          </a:p>
          <a:p>
            <a:r>
              <a:rPr lang="en-US" sz="3200" dirty="0"/>
              <a:t>(e) the partition of and adjudication of issues arising from legal or contractual matrimonial regimes or from partly legal and partly contractual matrimonial regimes; </a:t>
            </a:r>
          </a:p>
          <a:p>
            <a:endParaRPr lang="en-US" sz="3200" dirty="0"/>
          </a:p>
          <a:p>
            <a:r>
              <a:rPr lang="en-US" sz="3200" dirty="0"/>
              <a:t>(f) other matters designated by law or court-specific rule as “family law proceedings”; and </a:t>
            </a:r>
          </a:p>
          <a:p>
            <a:endParaRPr lang="en-US" sz="3200" dirty="0"/>
          </a:p>
          <a:p>
            <a:r>
              <a:rPr lang="en-US" sz="3200" dirty="0"/>
              <a:t>(g) enforcement of orders in any of these matters, including the issue of contempt of court</a:t>
            </a:r>
          </a:p>
          <a:p>
            <a:endParaRPr lang="en-US" dirty="0"/>
          </a:p>
          <a:p>
            <a:r>
              <a:rPr lang="en-US" sz="5600" b="1" dirty="0"/>
              <a:t>Rule 23.0 Pre-Hearing Exchange of Information </a:t>
            </a:r>
          </a:p>
          <a:p>
            <a:endParaRPr lang="en-US" dirty="0"/>
          </a:p>
          <a:p>
            <a:r>
              <a:rPr lang="en-US" sz="3200" dirty="0"/>
              <a:t>(a) The courts listed in Column I of Appendix 23.0A require the pre-hearing filing, exchange, or submission of an affidavit or parts thereof similar to an Appendix 23.0B Family Law Affidavit. The suggested Income and Expense Sheet appears in Section VIII of the Appendix 23.0B Family Law Affidavit. The courts listed in Column II of Appendix 23.0A require the prehearing filing, exchange, or submission of a joint custody implementation plan similar to the applicable plan provided in Appendix 29.1A. In those jurisdictions that require the affidavit, the parties shall file, exchange, and/or submit the affidavit and/or joint custody implementation plan in accordance with the court-specific deadlines set forth in Appendix 23.0A. </a:t>
            </a:r>
          </a:p>
          <a:p>
            <a:endParaRPr lang="en-US" sz="3200" dirty="0"/>
          </a:p>
          <a:p>
            <a:r>
              <a:rPr lang="en-US" sz="3200" dirty="0"/>
              <a:t>(b) The courts listed in Column III of Appendix 23.0A may issue an Appendix 23.0C Hearing Information Order or an Appendix 23.0D Hearing Officer Conference and Information Order. If a court requires use of court-specific forms in place of these forms, these court specific forms may be found in Appendix 23.0E. </a:t>
            </a:r>
          </a:p>
          <a:p>
            <a:endParaRPr lang="en-US" sz="3200" dirty="0"/>
          </a:p>
          <a:p>
            <a:r>
              <a:rPr lang="en-US" sz="3200" dirty="0"/>
              <a:t>(c) Failure of any party to comply with a Rule 23.0 information order may result in the dismissal or continuance of the rule, exclusion of evidence or arguments by the noncompliant party, and/or imposition of sanctions on the non-compliant party. </a:t>
            </a:r>
          </a:p>
          <a:p>
            <a:endParaRPr lang="en-US" sz="3200" dirty="0"/>
          </a:p>
          <a:p>
            <a:r>
              <a:rPr lang="en-US" sz="3200" dirty="0"/>
              <a:t>(d) For court-specific rules concerning arrearages, see Appendix 23.0F.</a:t>
            </a:r>
          </a:p>
          <a:p>
            <a:endParaRPr lang="en-US" sz="5600" b="1" dirty="0"/>
          </a:p>
          <a:p>
            <a:r>
              <a:rPr lang="en-US" sz="5600" b="1" dirty="0"/>
              <a:t>Rule 24.12 Presence of Children in the Courtroom and/or Hearing Officer Conferences </a:t>
            </a:r>
          </a:p>
          <a:p>
            <a:endParaRPr lang="en-US" dirty="0"/>
          </a:p>
          <a:p>
            <a:r>
              <a:rPr lang="en-US" sz="3200" dirty="0"/>
              <a:t>Children shall not be brought to court proceedings and/or hearing officer conferences, except in unusual circumstances or where the child(ren) may be called as (a) witness(es). The judge and/or hearing officer, commissioners, or family law magistrates shall determine the method and procedure for the presence of children. For court-specific rules concerning the presence of children in court and/or hearing officer conferences, see Appendix 24.12. Parties are allowed to bring children involved in an uncontested adoption proceeding to a court hearing. </a:t>
            </a:r>
          </a:p>
          <a:p>
            <a:endParaRPr lang="en-US" dirty="0"/>
          </a:p>
          <a:p>
            <a:endParaRPr lang="en-US" dirty="0"/>
          </a:p>
        </p:txBody>
      </p:sp>
    </p:spTree>
    <p:extLst>
      <p:ext uri="{BB962C8B-B14F-4D97-AF65-F5344CB8AC3E}">
        <p14:creationId xmlns:p14="http://schemas.microsoft.com/office/powerpoint/2010/main" val="882560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AAF29-97E9-4F9C-3AEF-63E4D2D8EE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E27D23-44B9-1220-1CCD-E434632D8B75}"/>
              </a:ext>
            </a:extLst>
          </p:cNvPr>
          <p:cNvSpPr>
            <a:spLocks noGrp="1"/>
          </p:cNvSpPr>
          <p:nvPr>
            <p:ph type="ctrTitle"/>
          </p:nvPr>
        </p:nvSpPr>
        <p:spPr>
          <a:xfrm>
            <a:off x="303212" y="2895600"/>
            <a:ext cx="7008574" cy="454026"/>
          </a:xfrm>
        </p:spPr>
        <p:txBody>
          <a:bodyPr>
            <a:normAutofit fontScale="90000"/>
          </a:bodyPr>
          <a:lstStyle/>
          <a:p>
            <a:r>
              <a:rPr lang="en-US" sz="4400" dirty="0"/>
              <a:t>Important to note in Title IV Continued:</a:t>
            </a:r>
            <a:br>
              <a:rPr lang="en-US" dirty="0"/>
            </a:br>
            <a:br>
              <a:rPr lang="en-US" dirty="0"/>
            </a:br>
            <a:br>
              <a:rPr lang="en-US" dirty="0"/>
            </a:br>
            <a:endParaRPr lang="en-US" dirty="0"/>
          </a:p>
        </p:txBody>
      </p:sp>
      <p:sp>
        <p:nvSpPr>
          <p:cNvPr id="3" name="Subtitle 2">
            <a:extLst>
              <a:ext uri="{FF2B5EF4-FFF2-40B4-BE49-F238E27FC236}">
                <a16:creationId xmlns:a16="http://schemas.microsoft.com/office/drawing/2014/main" id="{3CE170BF-1615-EB22-AB91-D733FF6EC487}"/>
              </a:ext>
            </a:extLst>
          </p:cNvPr>
          <p:cNvSpPr>
            <a:spLocks noGrp="1"/>
          </p:cNvSpPr>
          <p:nvPr>
            <p:ph type="subTitle" idx="1"/>
          </p:nvPr>
        </p:nvSpPr>
        <p:spPr>
          <a:xfrm>
            <a:off x="303212" y="1295400"/>
            <a:ext cx="7008574" cy="1244600"/>
          </a:xfrm>
        </p:spPr>
        <p:txBody>
          <a:bodyPr>
            <a:normAutofit fontScale="25000" lnSpcReduction="20000"/>
          </a:bodyPr>
          <a:lstStyle/>
          <a:p>
            <a:r>
              <a:rPr lang="en-US" sz="6000" b="1" dirty="0"/>
              <a:t>CHAPTER 27 DIVORCES PURSUANT TO LA. CIV. CODE ART. 102 </a:t>
            </a:r>
          </a:p>
          <a:p>
            <a:r>
              <a:rPr lang="en-US" sz="6000" b="1" dirty="0"/>
              <a:t>Rule 27.0 Rules To Show Cause </a:t>
            </a:r>
          </a:p>
          <a:p>
            <a:endParaRPr lang="en-US" sz="6000" dirty="0"/>
          </a:p>
          <a:p>
            <a:r>
              <a:rPr lang="en-US" sz="6000" dirty="0"/>
              <a:t>(a) Courts requiring the filing of the La. Civ. Code art. 102 checklist in Appendix 27.0A are listed in Appendix 27.0B. </a:t>
            </a:r>
          </a:p>
          <a:p>
            <a:endParaRPr lang="en-US" sz="6000" dirty="0"/>
          </a:p>
          <a:p>
            <a:r>
              <a:rPr lang="en-US" sz="6000" dirty="0"/>
              <a:t>(b) To enter a judgment of divorce, it shall be sufficient to comply with the requirements of La. Code Civ. Proc. art. 3956(5). Those courts that grant a La. Civ. Code art. 102 divorce by affidavit are listed in Appendix 27.0C. </a:t>
            </a:r>
          </a:p>
          <a:p>
            <a:endParaRPr lang="en-US" sz="6000" b="1" dirty="0"/>
          </a:p>
          <a:p>
            <a:r>
              <a:rPr lang="en-US" sz="6000" b="1" dirty="0"/>
              <a:t>CHAPTER 28 DIVORCES PURSUANT TO LA. CIV. CODE ART. 103 </a:t>
            </a:r>
          </a:p>
          <a:p>
            <a:r>
              <a:rPr lang="en-US" sz="6000" b="1" dirty="0"/>
              <a:t>Rule 28.0 Default Judgments </a:t>
            </a:r>
          </a:p>
          <a:p>
            <a:endParaRPr lang="en-US" sz="6000" dirty="0"/>
          </a:p>
          <a:p>
            <a:r>
              <a:rPr lang="en-US" sz="6000" dirty="0"/>
              <a:t>For court-specific rules concerning default judgments, see Appendix 28.0.</a:t>
            </a:r>
          </a:p>
          <a:p>
            <a:endParaRPr lang="en-US" sz="6000" b="1" dirty="0"/>
          </a:p>
          <a:p>
            <a:r>
              <a:rPr lang="en-US" sz="6000" b="1" dirty="0"/>
              <a:t>Rule 29.0 Ex </a:t>
            </a:r>
            <a:r>
              <a:rPr lang="en-US" sz="6000" b="1" dirty="0" err="1"/>
              <a:t>Parte</a:t>
            </a:r>
            <a:r>
              <a:rPr lang="en-US" sz="6000" b="1" dirty="0"/>
              <a:t> Custody Orders </a:t>
            </a:r>
          </a:p>
          <a:p>
            <a:endParaRPr lang="en-US" sz="6000" dirty="0"/>
          </a:p>
          <a:p>
            <a:r>
              <a:rPr lang="en-US" sz="6000" dirty="0"/>
              <a:t>(a) All petitions seeking an ex </a:t>
            </a:r>
            <a:r>
              <a:rPr lang="en-US" sz="6000" dirty="0" err="1"/>
              <a:t>parte</a:t>
            </a:r>
            <a:r>
              <a:rPr lang="en-US" sz="6000" dirty="0"/>
              <a:t> order for temporary custody of children </a:t>
            </a:r>
            <a:r>
              <a:rPr lang="en-US" sz="6000" b="1" u="sng" dirty="0"/>
              <a:t>shall comply with La. Code Civ. Proc. art. 3945. </a:t>
            </a:r>
            <a:r>
              <a:rPr lang="en-US" sz="6000" dirty="0"/>
              <a:t>An appropriate Affidavit of Mover in Compliance with La. C.C.P. art. 3945(B) may be found in Appendix 29.0A. An Appendix 29.0B Certification by Applicant’s Attorney in Compliance with La. C.C.P. art. 3945(B) must accompany an Application for Ex </a:t>
            </a:r>
            <a:r>
              <a:rPr lang="en-US" sz="6000" dirty="0" err="1"/>
              <a:t>Parte</a:t>
            </a:r>
            <a:r>
              <a:rPr lang="en-US" sz="6000" dirty="0"/>
              <a:t> Temporary Custody Order. </a:t>
            </a:r>
          </a:p>
          <a:p>
            <a:endParaRPr lang="en-US" sz="5600" b="1" dirty="0"/>
          </a:p>
          <a:p>
            <a:r>
              <a:rPr lang="en-US" sz="6000" dirty="0"/>
              <a:t>(b) Court-specific rules concerning ex </a:t>
            </a:r>
            <a:r>
              <a:rPr lang="en-US" sz="6000" dirty="0" err="1"/>
              <a:t>parte</a:t>
            </a:r>
            <a:r>
              <a:rPr lang="en-US" sz="6000" dirty="0"/>
              <a:t> custody orders may be found in Appendix 29.0C. </a:t>
            </a:r>
            <a:endParaRPr lang="en-US" sz="5600" b="1" dirty="0"/>
          </a:p>
          <a:p>
            <a:endParaRPr lang="en-US" dirty="0"/>
          </a:p>
          <a:p>
            <a:endParaRPr lang="en-US" dirty="0"/>
          </a:p>
          <a:p>
            <a:endParaRPr lang="en-US" dirty="0"/>
          </a:p>
        </p:txBody>
      </p:sp>
    </p:spTree>
    <p:extLst>
      <p:ext uri="{BB962C8B-B14F-4D97-AF65-F5344CB8AC3E}">
        <p14:creationId xmlns:p14="http://schemas.microsoft.com/office/powerpoint/2010/main" val="93764105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2D2CC-5733-83A3-462C-39BCF9FA83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496454-3BF9-70E8-2B24-B150DA1E1536}"/>
              </a:ext>
            </a:extLst>
          </p:cNvPr>
          <p:cNvSpPr>
            <a:spLocks noGrp="1"/>
          </p:cNvSpPr>
          <p:nvPr>
            <p:ph type="ctrTitle"/>
          </p:nvPr>
        </p:nvSpPr>
        <p:spPr>
          <a:xfrm>
            <a:off x="303212" y="2895600"/>
            <a:ext cx="7008574" cy="454026"/>
          </a:xfrm>
        </p:spPr>
        <p:txBody>
          <a:bodyPr>
            <a:normAutofit fontScale="90000"/>
          </a:bodyPr>
          <a:lstStyle/>
          <a:p>
            <a:r>
              <a:rPr lang="en-US" sz="4400" dirty="0"/>
              <a:t>Important to note in Title IV Continued:</a:t>
            </a:r>
            <a:br>
              <a:rPr lang="en-US" dirty="0"/>
            </a:br>
            <a:br>
              <a:rPr lang="en-US" dirty="0"/>
            </a:br>
            <a:br>
              <a:rPr lang="en-US" dirty="0"/>
            </a:br>
            <a:endParaRPr lang="en-US" dirty="0"/>
          </a:p>
        </p:txBody>
      </p:sp>
      <p:sp>
        <p:nvSpPr>
          <p:cNvPr id="3" name="Subtitle 2">
            <a:extLst>
              <a:ext uri="{FF2B5EF4-FFF2-40B4-BE49-F238E27FC236}">
                <a16:creationId xmlns:a16="http://schemas.microsoft.com/office/drawing/2014/main" id="{9DDF3789-DC1E-B3D1-2843-28F90B4A2EB2}"/>
              </a:ext>
            </a:extLst>
          </p:cNvPr>
          <p:cNvSpPr>
            <a:spLocks noGrp="1"/>
          </p:cNvSpPr>
          <p:nvPr>
            <p:ph type="subTitle" idx="1"/>
          </p:nvPr>
        </p:nvSpPr>
        <p:spPr>
          <a:xfrm>
            <a:off x="303212" y="1295400"/>
            <a:ext cx="7008574" cy="1244600"/>
          </a:xfrm>
        </p:spPr>
        <p:txBody>
          <a:bodyPr>
            <a:normAutofit fontScale="25000" lnSpcReduction="20000"/>
          </a:bodyPr>
          <a:lstStyle/>
          <a:p>
            <a:r>
              <a:rPr lang="en-US" sz="4300" b="1" dirty="0"/>
              <a:t>CHAPTER 30 PARTITION OF COMMUNITY PROPERTY </a:t>
            </a:r>
          </a:p>
          <a:p>
            <a:r>
              <a:rPr lang="en-US" sz="4300" b="1" dirty="0"/>
              <a:t>Rule 30.0 Sworn Detailed Descriptive List </a:t>
            </a:r>
          </a:p>
          <a:p>
            <a:endParaRPr lang="en-US" dirty="0"/>
          </a:p>
          <a:p>
            <a:r>
              <a:rPr lang="en-US" sz="3600" dirty="0"/>
              <a:t>All detailed descriptive lists shall be filed in accordance with La. R.S. 9:2801. Appendix 30.0A contains a blank Sworn Detailed Descriptive List that parties may use in partition proceedings. Also, attached as Appendix 30.0B is a sample, completed Sworn Detailed Descriptive List that parties may use as a guide in completing the blank form. Appendix 30.0C contains a blank Joint Detailed Descriptive List that parties may use in partition proceedings. Also, attached as Appendix 30.0D is a sample, completed Joint Detailed Descriptive List that parties may use as a guide in completing the blank form. For court-specific rules concerning detailed descriptive lists, see Appendix 30.0E.</a:t>
            </a:r>
          </a:p>
          <a:p>
            <a:endParaRPr lang="en-US" dirty="0"/>
          </a:p>
          <a:p>
            <a:r>
              <a:rPr lang="en-US" sz="5600" b="1" dirty="0"/>
              <a:t>CHAPTER 32 USE OF HEARING OFFICERS AND DOMESTIC COMMISSIONERS FOR FAMILY MATTERS</a:t>
            </a:r>
          </a:p>
          <a:p>
            <a:r>
              <a:rPr lang="en-US" sz="5600" b="1" dirty="0"/>
              <a:t>Rule 32.0 Power and Authority of Hearing Officers and Domestic Commissioners </a:t>
            </a:r>
          </a:p>
          <a:p>
            <a:endParaRPr lang="en-US" sz="3600" dirty="0"/>
          </a:p>
          <a:p>
            <a:r>
              <a:rPr lang="en-US" sz="3600" dirty="0"/>
              <a:t>Pursuant to Title IV-D of the Federal Social Security Act, La. R.S. 46:236.5, applicable articles of the Civil Code, the Code of Civil Procedure, the Children’s Code, and the Revised Statutes, and in furtherance of Title IV of the Louisiana District Court Rules, a district court with family jurisdiction may adopt and implement an expedited process for the establishment, modification, and enforcement of paternity and support obligations and all other family proceedings as defined by La. R.S. 46:236.5 by authorizing and directing one or more court appointed hearing officer(s) to hear family proceedings. Courts authorizing and directing court-appointed hearing officers, commissioners, and/or magistrates pursuant to La. R.S. 46:236.5 are listed in Appendix 32.0A. </a:t>
            </a:r>
          </a:p>
          <a:p>
            <a:endParaRPr lang="en-US" dirty="0"/>
          </a:p>
          <a:p>
            <a:endParaRPr lang="en-US" dirty="0"/>
          </a:p>
          <a:p>
            <a:r>
              <a:rPr lang="en-US" sz="5600" b="1" dirty="0"/>
              <a:t>Rule 34.1 Written Recommendations of Hearing Officers and Judgments of Domestic Commissioners </a:t>
            </a:r>
          </a:p>
          <a:p>
            <a:endParaRPr lang="en-US" sz="3600" dirty="0"/>
          </a:p>
          <a:p>
            <a:r>
              <a:rPr lang="en-US" sz="3600" dirty="0"/>
              <a:t>If no written objection is timely filed to the hearing officer’s written recommendations or judgment of the domestic commissioner, the written recommendations shall become a final judgment of the court and shall be signed by a judge and shall be appealable as a final judgment. The judgment after signature by a district judge shall be served upon the parties in accordance with law.</a:t>
            </a:r>
          </a:p>
          <a:p>
            <a:endParaRPr lang="en-US" sz="5600" b="1" dirty="0"/>
          </a:p>
          <a:p>
            <a:r>
              <a:rPr lang="en-US" sz="5600" b="1" dirty="0"/>
              <a:t>Rule 35.1 Failure To Timely Comply with Hearing Officer Conference and Information Order and Affidavit </a:t>
            </a:r>
          </a:p>
          <a:p>
            <a:endParaRPr lang="en-US" sz="3600" dirty="0"/>
          </a:p>
          <a:p>
            <a:r>
              <a:rPr lang="en-US" sz="3600" dirty="0"/>
              <a:t>If a party does not provide the required financial information as ordered by the court necessary for the hearing officer to make a determination as to the amount of child support or spousal support, then the hearing officer, in order to do substantial justice, may: (1) recommend that the party failing to produce the financial information be found in contempt of court with sanctions to be imposed; and/or (2) recommend that the matter be dismissed without prejudice; and/or (3) recommend that good cause exists to modify the retroactivity of the award; and/or (4) make temporary recommendations based upon the limited information provided; and/or (5) recommend that the attorney or self-represented parties who failed to produce the financial information pay the reasonable expenses, including attorney fees, caused by the failure. If the hearing officer is unable to make a recommendation based upon the information provided, the court may set a limited hearing for purposes of setting temporary child support or spousal support or contempt of court. The temporary order shall be without prejudice and shall not affect claims of retroactivity except for good cause shown. </a:t>
            </a:r>
          </a:p>
          <a:p>
            <a:endParaRPr lang="en-US" dirty="0"/>
          </a:p>
        </p:txBody>
      </p:sp>
    </p:spTree>
    <p:extLst>
      <p:ext uri="{BB962C8B-B14F-4D97-AF65-F5344CB8AC3E}">
        <p14:creationId xmlns:p14="http://schemas.microsoft.com/office/powerpoint/2010/main" val="39762898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D0F6D-2E34-4EBB-4EF7-5C5F67EDB6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F1EB36-5B24-5703-84A7-A721392F5312}"/>
              </a:ext>
            </a:extLst>
          </p:cNvPr>
          <p:cNvSpPr>
            <a:spLocks noGrp="1"/>
          </p:cNvSpPr>
          <p:nvPr>
            <p:ph type="ctrTitle"/>
          </p:nvPr>
        </p:nvSpPr>
        <p:spPr>
          <a:xfrm>
            <a:off x="303212" y="2895600"/>
            <a:ext cx="7008574" cy="454026"/>
          </a:xfrm>
        </p:spPr>
        <p:txBody>
          <a:bodyPr>
            <a:normAutofit fontScale="90000"/>
          </a:bodyPr>
          <a:lstStyle/>
          <a:p>
            <a:r>
              <a:rPr lang="en-US" sz="4400" dirty="0"/>
              <a:t>Important to note in Title IV Continued:</a:t>
            </a:r>
            <a:br>
              <a:rPr lang="en-US" dirty="0"/>
            </a:br>
            <a:br>
              <a:rPr lang="en-US" dirty="0"/>
            </a:br>
            <a:br>
              <a:rPr lang="en-US" dirty="0"/>
            </a:br>
            <a:endParaRPr lang="en-US" dirty="0"/>
          </a:p>
        </p:txBody>
      </p:sp>
      <p:sp>
        <p:nvSpPr>
          <p:cNvPr id="3" name="Subtitle 2">
            <a:extLst>
              <a:ext uri="{FF2B5EF4-FFF2-40B4-BE49-F238E27FC236}">
                <a16:creationId xmlns:a16="http://schemas.microsoft.com/office/drawing/2014/main" id="{FD4AD795-AB7F-C0CA-7453-888D3B45A640}"/>
              </a:ext>
            </a:extLst>
          </p:cNvPr>
          <p:cNvSpPr>
            <a:spLocks noGrp="1"/>
          </p:cNvSpPr>
          <p:nvPr>
            <p:ph type="subTitle" idx="1"/>
          </p:nvPr>
        </p:nvSpPr>
        <p:spPr>
          <a:xfrm>
            <a:off x="303212" y="1295400"/>
            <a:ext cx="7008574" cy="5562600"/>
          </a:xfrm>
        </p:spPr>
        <p:txBody>
          <a:bodyPr>
            <a:normAutofit/>
          </a:bodyPr>
          <a:lstStyle/>
          <a:p>
            <a:r>
              <a:rPr lang="en-US" sz="1400" b="1" dirty="0"/>
              <a:t>Rule 35.3 Failure To Appear or Remain for Hearing Officer Conference </a:t>
            </a:r>
          </a:p>
          <a:p>
            <a:endParaRPr lang="en-US" sz="900" dirty="0"/>
          </a:p>
          <a:p>
            <a:r>
              <a:rPr lang="en-US" sz="1000" dirty="0"/>
              <a:t>If a party or attorney who, after having been duly cited and served with process, fails to appear or remain for the duration of a hearing officer conference, or is ejected from the conference for disorderly or disruptive behavior, the hearing officer may impose or recommend a finding of contempt and appropriate sanctions in accordance with La. R.S. 46:236.5(C)(3)(f) and La. R.S. 46:236.5(C)(4)(g), or any other remedy provided by law.</a:t>
            </a:r>
          </a:p>
          <a:p>
            <a:endParaRPr lang="en-US" sz="1400" b="1" dirty="0"/>
          </a:p>
          <a:p>
            <a:r>
              <a:rPr lang="en-US" sz="1400" b="1" dirty="0"/>
              <a:t>Rule 35.7 Trial After Objections Filed </a:t>
            </a:r>
          </a:p>
          <a:p>
            <a:endParaRPr lang="en-US" sz="1400" dirty="0"/>
          </a:p>
          <a:p>
            <a:r>
              <a:rPr lang="en-US" sz="1000" dirty="0"/>
              <a:t>If any party files a timely objection to the recommendations of the hearing officer, then the matter shall be set before the judge for hearing. See Appendix 35.7 for court-specific rules for setting hearing dates. The judge shall not be bound by the recommendation of the hearing officer. Further, the judge may review the hearing officer’s conference report, and shall accept, reject, or modify in whole or in part the findings of the hearing officer and give them such weight as deemed appropriate based on the evidence adduced at the hearing. </a:t>
            </a:r>
          </a:p>
          <a:p>
            <a:endParaRPr lang="en-US" sz="1400" dirty="0"/>
          </a:p>
          <a:p>
            <a:r>
              <a:rPr lang="en-US" sz="1400" b="1" dirty="0"/>
              <a:t>Rule 35.8 Adoption of Hearing Officer’s Recommendation As Temporary Order After Objection</a:t>
            </a:r>
          </a:p>
          <a:p>
            <a:endParaRPr lang="en-US" sz="1400" b="1" dirty="0"/>
          </a:p>
          <a:p>
            <a:r>
              <a:rPr lang="en-US" sz="1000" dirty="0"/>
              <a:t>If a written objection to the hearing officer recommendation is timely filed, then the court may, in its discretion, adopt the findings as temporary orders, upon signature of the assigned judge, pending the final disposition of the claims by the court. Any temporary orders signed by the district judge shall be considered interlocutory. This temporary order shall be without prejudice and shall not affect the retroactivity claims of the parties. For court-specific rules concerning adoption of a hearing officer’s recommendation as a temporary order after objection, see Appendix 35.8. </a:t>
            </a:r>
          </a:p>
          <a:p>
            <a:endParaRPr lang="en-US" sz="900" dirty="0"/>
          </a:p>
          <a:p>
            <a:r>
              <a:rPr lang="en-US" sz="1400" b="1" dirty="0"/>
              <a:t>Rule 35.9 Adoption of Hearing Officer Recommendations Upon Failure To Appear At Trial </a:t>
            </a:r>
          </a:p>
          <a:p>
            <a:endParaRPr lang="en-US" sz="900" dirty="0"/>
          </a:p>
          <a:p>
            <a:r>
              <a:rPr lang="en-US" sz="1000" dirty="0"/>
              <a:t>If an objecting party does not appear at the time on which the matter is scheduled for trial, then the judge shall accept, reject, or modify in whole or in part the findings of the hearing officer.</a:t>
            </a:r>
          </a:p>
          <a:p>
            <a:endParaRPr lang="en-US" sz="1400" dirty="0"/>
          </a:p>
          <a:p>
            <a:endParaRPr lang="en-US" sz="1400" dirty="0"/>
          </a:p>
          <a:p>
            <a:endParaRPr lang="en-US" dirty="0"/>
          </a:p>
          <a:p>
            <a:endParaRPr lang="en-US" dirty="0"/>
          </a:p>
          <a:p>
            <a:endParaRPr lang="en-US" dirty="0"/>
          </a:p>
        </p:txBody>
      </p:sp>
    </p:spTree>
    <p:extLst>
      <p:ext uri="{BB962C8B-B14F-4D97-AF65-F5344CB8AC3E}">
        <p14:creationId xmlns:p14="http://schemas.microsoft.com/office/powerpoint/2010/main" val="5868899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EA10D-5101-926E-F85C-1C0A63A113A4}"/>
              </a:ext>
            </a:extLst>
          </p:cNvPr>
          <p:cNvSpPr>
            <a:spLocks noGrp="1"/>
          </p:cNvSpPr>
          <p:nvPr>
            <p:ph type="title"/>
          </p:nvPr>
        </p:nvSpPr>
        <p:spPr/>
        <p:txBody>
          <a:bodyPr/>
          <a:lstStyle/>
          <a:p>
            <a:pPr algn="ctr"/>
            <a:r>
              <a:rPr lang="en-US" dirty="0"/>
              <a:t>Who’s Here Today?  </a:t>
            </a:r>
          </a:p>
        </p:txBody>
      </p:sp>
      <p:pic>
        <p:nvPicPr>
          <p:cNvPr id="6" name="Picture Placeholder 5" descr="A magnifying glass over a red word&#10;&#10;AI-generated content may be incorrect.">
            <a:extLst>
              <a:ext uri="{FF2B5EF4-FFF2-40B4-BE49-F238E27FC236}">
                <a16:creationId xmlns:a16="http://schemas.microsoft.com/office/drawing/2014/main" id="{894F4CAA-5591-6257-1093-83FDFAF56E02}"/>
              </a:ext>
            </a:extLst>
          </p:cNvPr>
          <p:cNvPicPr>
            <a:picLocks noGrp="1" noChangeAspect="1"/>
          </p:cNvPicPr>
          <p:nvPr>
            <p:ph type="pic" idx="1"/>
          </p:nvPr>
        </p:nvPicPr>
        <p:blipFill>
          <a:blip r:embed="rId2"/>
          <a:srcRect t="2695" b="2695"/>
          <a:stretch>
            <a:fillRect/>
          </a:stretch>
        </p:blipFill>
        <p:spPr/>
      </p:pic>
      <p:sp>
        <p:nvSpPr>
          <p:cNvPr id="4" name="Text Placeholder 3">
            <a:extLst>
              <a:ext uri="{FF2B5EF4-FFF2-40B4-BE49-F238E27FC236}">
                <a16:creationId xmlns:a16="http://schemas.microsoft.com/office/drawing/2014/main" id="{5301FC5D-239F-765F-303D-124D85E401BA}"/>
              </a:ext>
            </a:extLst>
          </p:cNvPr>
          <p:cNvSpPr>
            <a:spLocks noGrp="1"/>
          </p:cNvSpPr>
          <p:nvPr>
            <p:ph type="body" sz="half" idx="2"/>
          </p:nvPr>
        </p:nvSpPr>
        <p:spPr/>
        <p:txBody>
          <a:bodyPr/>
          <a:lstStyle/>
          <a:p>
            <a:pPr algn="ctr"/>
            <a:r>
              <a:rPr lang="en-US" dirty="0"/>
              <a:t>What area(s) of law do you practice? </a:t>
            </a:r>
          </a:p>
        </p:txBody>
      </p:sp>
    </p:spTree>
    <p:extLst>
      <p:ext uri="{BB962C8B-B14F-4D97-AF65-F5344CB8AC3E}">
        <p14:creationId xmlns:p14="http://schemas.microsoft.com/office/powerpoint/2010/main" val="30350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3E62B-0C1F-4223-6CF3-AFEB4DB1E4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FCD3EE-777E-7CFE-C78E-6F16B2F9B564}"/>
              </a:ext>
            </a:extLst>
          </p:cNvPr>
          <p:cNvSpPr>
            <a:spLocks noGrp="1"/>
          </p:cNvSpPr>
          <p:nvPr>
            <p:ph type="title"/>
          </p:nvPr>
        </p:nvSpPr>
        <p:spPr>
          <a:xfrm>
            <a:off x="892867" y="1295400"/>
            <a:ext cx="10157354" cy="1397000"/>
          </a:xfrm>
        </p:spPr>
        <p:txBody>
          <a:bodyPr>
            <a:noAutofit/>
          </a:bodyPr>
          <a:lstStyle/>
          <a:p>
            <a:pPr algn="ctr"/>
            <a:r>
              <a:rPr lang="en-US" sz="3200" dirty="0"/>
              <a:t>Title V: </a:t>
            </a:r>
            <a:br>
              <a:rPr lang="en-US" sz="3200" dirty="0"/>
            </a:br>
            <a:r>
              <a:rPr lang="en-US" sz="3200" dirty="0"/>
              <a:t>Rules for Juvenile Proceedings in District Courts and in Juvenile Courts for the Parishes of East Baton Rouge, Orleans, Jefferson, and Caddo  </a:t>
            </a:r>
            <a:br>
              <a:rPr lang="en-US" sz="1050" dirty="0"/>
            </a:br>
            <a:br>
              <a:rPr lang="en-US" sz="1050" dirty="0"/>
            </a:br>
            <a:br>
              <a:rPr lang="en-US" sz="1050" dirty="0"/>
            </a:br>
            <a:endParaRPr lang="en-US" sz="3200" u="sng" dirty="0"/>
          </a:p>
        </p:txBody>
      </p:sp>
      <p:sp>
        <p:nvSpPr>
          <p:cNvPr id="3" name="Content Placeholder 2">
            <a:extLst>
              <a:ext uri="{FF2B5EF4-FFF2-40B4-BE49-F238E27FC236}">
                <a16:creationId xmlns:a16="http://schemas.microsoft.com/office/drawing/2014/main" id="{356D4F2F-96BE-8E9F-7990-1E2294D8BE26}"/>
              </a:ext>
            </a:extLst>
          </p:cNvPr>
          <p:cNvSpPr>
            <a:spLocks noGrp="1"/>
          </p:cNvSpPr>
          <p:nvPr>
            <p:ph idx="1"/>
          </p:nvPr>
        </p:nvSpPr>
        <p:spPr>
          <a:xfrm>
            <a:off x="1141412" y="2438400"/>
            <a:ext cx="10157354" cy="3886200"/>
          </a:xfrm>
        </p:spPr>
        <p:txBody>
          <a:bodyPr>
            <a:normAutofit/>
          </a:bodyPr>
          <a:lstStyle/>
          <a:p>
            <a:r>
              <a:rPr lang="en-US" dirty="0"/>
              <a:t>All of these rules are conveniently placed in your materials, but are most importantly found on the Louisiana Supreme Court’s website: </a:t>
            </a:r>
            <a:r>
              <a:rPr lang="en-US" dirty="0">
                <a:hlinkClick r:id="rId2"/>
              </a:rPr>
              <a:t>https://www.lasc.org/District_Court_Rules?p=TitleV</a:t>
            </a:r>
            <a:endParaRPr lang="en-US" dirty="0"/>
          </a:p>
        </p:txBody>
      </p:sp>
    </p:spTree>
    <p:extLst>
      <p:ext uri="{BB962C8B-B14F-4D97-AF65-F5344CB8AC3E}">
        <p14:creationId xmlns:p14="http://schemas.microsoft.com/office/powerpoint/2010/main" val="3540265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B5582-0B75-3A27-C572-CC45CCE847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37FD1D-7AB0-02A1-F0FC-43A60C4D9C19}"/>
              </a:ext>
            </a:extLst>
          </p:cNvPr>
          <p:cNvSpPr>
            <a:spLocks noGrp="1"/>
          </p:cNvSpPr>
          <p:nvPr>
            <p:ph type="ctrTitle"/>
          </p:nvPr>
        </p:nvSpPr>
        <p:spPr>
          <a:xfrm>
            <a:off x="274515" y="76200"/>
            <a:ext cx="7008574" cy="3225799"/>
          </a:xfrm>
        </p:spPr>
        <p:txBody>
          <a:bodyPr>
            <a:normAutofit fontScale="90000"/>
          </a:bodyPr>
          <a:lstStyle/>
          <a:p>
            <a:r>
              <a:rPr lang="en-US" sz="4400" dirty="0"/>
              <a:t>Important to note in Title V:</a:t>
            </a:r>
            <a:br>
              <a:rPr lang="en-US" sz="4400" dirty="0"/>
            </a:br>
            <a:br>
              <a:rPr lang="en-US" dirty="0"/>
            </a:br>
            <a:br>
              <a:rPr lang="en-US" dirty="0"/>
            </a:br>
            <a:br>
              <a:rPr lang="en-US" dirty="0"/>
            </a:br>
            <a:endParaRPr lang="en-US" dirty="0"/>
          </a:p>
        </p:txBody>
      </p:sp>
      <p:sp>
        <p:nvSpPr>
          <p:cNvPr id="3" name="Subtitle 2">
            <a:extLst>
              <a:ext uri="{FF2B5EF4-FFF2-40B4-BE49-F238E27FC236}">
                <a16:creationId xmlns:a16="http://schemas.microsoft.com/office/drawing/2014/main" id="{9E370363-F841-8045-F7A0-9426D462FAA0}"/>
              </a:ext>
            </a:extLst>
          </p:cNvPr>
          <p:cNvSpPr>
            <a:spLocks noGrp="1"/>
          </p:cNvSpPr>
          <p:nvPr>
            <p:ph type="subTitle" idx="1"/>
          </p:nvPr>
        </p:nvSpPr>
        <p:spPr>
          <a:xfrm>
            <a:off x="274515" y="533400"/>
            <a:ext cx="7008574" cy="6400800"/>
          </a:xfrm>
        </p:spPr>
        <p:txBody>
          <a:bodyPr>
            <a:normAutofit fontScale="25000" lnSpcReduction="20000"/>
          </a:bodyPr>
          <a:lstStyle/>
          <a:p>
            <a:r>
              <a:rPr lang="en-US" sz="4000" b="1" dirty="0"/>
              <a:t>Chapter 40 Preliminary Provisions; Jurisdiction; Definition</a:t>
            </a:r>
            <a:r>
              <a:rPr lang="en-US" sz="3300" b="1" dirty="0"/>
              <a:t>s</a:t>
            </a:r>
          </a:p>
          <a:p>
            <a:r>
              <a:rPr lang="en-US" sz="3300" dirty="0"/>
              <a:t>Rule 40.0 General Applicability of the Louisiana Children’s Code</a:t>
            </a:r>
            <a:br>
              <a:rPr lang="en-US" sz="3300" dirty="0"/>
            </a:br>
            <a:r>
              <a:rPr lang="en-US" sz="3300" dirty="0"/>
              <a:t>Rule 40.1 Definitions and Abbreviations</a:t>
            </a:r>
            <a:br>
              <a:rPr lang="en-US" sz="3300" dirty="0"/>
            </a:br>
            <a:r>
              <a:rPr lang="en-US" sz="3300" dirty="0"/>
              <a:t>Rule 40.2 Jurisdiction</a:t>
            </a:r>
          </a:p>
          <a:p>
            <a:r>
              <a:rPr lang="en-US" sz="4000" b="1" dirty="0"/>
              <a:t>Chapter 41 Court Organization and Sessions</a:t>
            </a:r>
            <a:endParaRPr lang="en-US" sz="4000" dirty="0"/>
          </a:p>
          <a:p>
            <a:r>
              <a:rPr lang="en-US" sz="3300" dirty="0"/>
              <a:t>Rule 41.0 Procedure</a:t>
            </a:r>
          </a:p>
          <a:p>
            <a:r>
              <a:rPr lang="en-US" sz="4000" b="1" dirty="0"/>
              <a:t>Chapter 42 General Rules and Procedures</a:t>
            </a:r>
            <a:endParaRPr lang="en-US" sz="4000" dirty="0"/>
          </a:p>
          <a:p>
            <a:r>
              <a:rPr lang="en-US" sz="3300" dirty="0"/>
              <a:t>Rule 42.0 One Family/One Judge Rule</a:t>
            </a:r>
            <a:br>
              <a:rPr lang="en-US" sz="3300" dirty="0"/>
            </a:br>
            <a:r>
              <a:rPr lang="en-US" sz="3300" dirty="0" err="1"/>
              <a:t>Rule</a:t>
            </a:r>
            <a:r>
              <a:rPr lang="en-US" sz="3300" dirty="0"/>
              <a:t> 42.1 Delay Reduction; Continuances</a:t>
            </a:r>
            <a:br>
              <a:rPr lang="en-US" sz="3300" dirty="0"/>
            </a:br>
            <a:r>
              <a:rPr lang="en-US" sz="3300" dirty="0"/>
              <a:t>Rule 42.2 Standardization</a:t>
            </a:r>
            <a:br>
              <a:rPr lang="en-US" sz="3300" dirty="0"/>
            </a:br>
            <a:r>
              <a:rPr lang="en-US" sz="3300" dirty="0"/>
              <a:t>Rule 42.3 Records and Information Sharing</a:t>
            </a:r>
            <a:br>
              <a:rPr lang="en-US" sz="3300" dirty="0"/>
            </a:br>
            <a:r>
              <a:rPr lang="en-US" sz="3300" dirty="0"/>
              <a:t>Rule 42.4 Attorneys</a:t>
            </a:r>
            <a:br>
              <a:rPr lang="en-US" sz="3300" dirty="0"/>
            </a:br>
            <a:r>
              <a:rPr lang="en-US" sz="3300" dirty="0"/>
              <a:t>Rule 42.5 Alternative Dispute Resolution; General Rules (Reserved)</a:t>
            </a:r>
            <a:br>
              <a:rPr lang="en-US" sz="3300" dirty="0"/>
            </a:br>
            <a:r>
              <a:rPr lang="en-US" sz="3300" dirty="0"/>
              <a:t>Rule 42.6 Intake (Reserved)</a:t>
            </a:r>
          </a:p>
          <a:p>
            <a:r>
              <a:rPr lang="en-US" sz="4000" b="1" dirty="0"/>
              <a:t>Chapter 43 Dependency Proceedings [Child In Need of Care (“CINC”) and Judicial Certification for Adoption/Termination of Parental Rights]</a:t>
            </a:r>
            <a:endParaRPr lang="en-US" sz="4000" dirty="0"/>
          </a:p>
          <a:p>
            <a:r>
              <a:rPr lang="en-US" sz="3300" dirty="0"/>
              <a:t>Rule 43.0 Differentiated Case Management (Reserved)</a:t>
            </a:r>
            <a:br>
              <a:rPr lang="en-US" sz="3300" dirty="0"/>
            </a:br>
            <a:r>
              <a:rPr lang="en-US" sz="3300" dirty="0"/>
              <a:t>Rule 43.1 Concurrent Planning (Reserved)</a:t>
            </a:r>
            <a:br>
              <a:rPr lang="en-US" sz="3300" dirty="0"/>
            </a:br>
            <a:r>
              <a:rPr lang="en-US" sz="3300" dirty="0"/>
              <a:t>Rule 43.2 Alternate Dispute Resolution (Reserved)</a:t>
            </a:r>
            <a:br>
              <a:rPr lang="en-US" sz="3300" dirty="0"/>
            </a:br>
            <a:r>
              <a:rPr lang="en-US" sz="3300" dirty="0"/>
              <a:t>Rule 43.3 Instanter/Removal/Hold Orders</a:t>
            </a:r>
            <a:br>
              <a:rPr lang="en-US" sz="3300" dirty="0"/>
            </a:br>
            <a:r>
              <a:rPr lang="en-US" sz="3300" dirty="0"/>
              <a:t>Rule 43.4 Placement of Children in Custody</a:t>
            </a:r>
            <a:br>
              <a:rPr lang="en-US" sz="3300" dirty="0"/>
            </a:br>
            <a:r>
              <a:rPr lang="en-US" sz="3300" dirty="0"/>
              <a:t>Rule 43.5 Reports</a:t>
            </a:r>
            <a:br>
              <a:rPr lang="en-US" sz="3300" dirty="0"/>
            </a:br>
            <a:r>
              <a:rPr lang="en-US" sz="3300" dirty="0"/>
              <a:t>Rule 43.6 CASA (Court-Appointed Special Advocate)</a:t>
            </a:r>
          </a:p>
          <a:p>
            <a:r>
              <a:rPr lang="en-US" sz="4000" b="1" dirty="0"/>
              <a:t>Chapter 44 Delinquency Proceedings</a:t>
            </a:r>
            <a:endParaRPr lang="en-US" sz="4000" dirty="0"/>
          </a:p>
          <a:p>
            <a:r>
              <a:rPr lang="en-US" sz="3300" dirty="0"/>
              <a:t>Rule 44.0 Transfer of Cases (Reserved)</a:t>
            </a:r>
            <a:br>
              <a:rPr lang="en-US" sz="3300" dirty="0"/>
            </a:br>
            <a:r>
              <a:rPr lang="en-US" sz="3300" dirty="0"/>
              <a:t>Rule 44.1 Reports</a:t>
            </a:r>
            <a:br>
              <a:rPr lang="en-US" sz="3300" dirty="0"/>
            </a:br>
            <a:r>
              <a:rPr lang="en-US" sz="3300" dirty="0"/>
              <a:t>Rule 44.2 Alternative Dispute Resolution (Reserved)</a:t>
            </a:r>
            <a:br>
              <a:rPr lang="en-US" sz="3300" dirty="0"/>
            </a:br>
            <a:r>
              <a:rPr lang="en-US" sz="3300" dirty="0"/>
              <a:t>Rule 44.3 Progressive Sanctions (Reserved)</a:t>
            </a:r>
          </a:p>
          <a:p>
            <a:r>
              <a:rPr lang="en-US" sz="4000" b="1" dirty="0"/>
              <a:t>Chapter 45 Families In Need of Services (“FINS”) Proceedings</a:t>
            </a:r>
            <a:endParaRPr lang="en-US" sz="4000" dirty="0"/>
          </a:p>
          <a:p>
            <a:r>
              <a:rPr lang="en-US" sz="3300" dirty="0"/>
              <a:t>Rule 45.0 Informal Families In Need of Services (FINS) Process</a:t>
            </a:r>
            <a:br>
              <a:rPr lang="en-US" sz="3300" dirty="0"/>
            </a:br>
            <a:r>
              <a:rPr lang="en-US" sz="3300" dirty="0"/>
              <a:t>Rule 45.1 Formal FINS Process (Reserved)</a:t>
            </a:r>
            <a:br>
              <a:rPr lang="en-US" sz="3300" dirty="0"/>
            </a:br>
            <a:r>
              <a:rPr lang="en-US" sz="3300" dirty="0"/>
              <a:t>Rule 45.2 Reports</a:t>
            </a:r>
            <a:br>
              <a:rPr lang="en-US" sz="3300" dirty="0"/>
            </a:br>
            <a:r>
              <a:rPr lang="en-US" sz="3300" dirty="0"/>
              <a:t>Rule 45.3 Families in Need of Services Assistance Program (“FINSAP”) Compliance (Reserved)</a:t>
            </a:r>
          </a:p>
          <a:p>
            <a:r>
              <a:rPr lang="en-US" sz="4000" b="1" dirty="0"/>
              <a:t>Chapter 46 Adoption Proceedings</a:t>
            </a:r>
            <a:endParaRPr lang="en-US" sz="4000" dirty="0"/>
          </a:p>
          <a:p>
            <a:r>
              <a:rPr lang="en-US" sz="3300" dirty="0"/>
              <a:t>Rule 46.0 Filing of Pleadings; Required Exhibits</a:t>
            </a:r>
            <a:br>
              <a:rPr lang="en-US" sz="3300" dirty="0"/>
            </a:br>
            <a:r>
              <a:rPr lang="en-US" sz="3300" dirty="0"/>
              <a:t>Rule 46.1 Uncontested Adoptions</a:t>
            </a:r>
            <a:br>
              <a:rPr lang="en-US" sz="3300" dirty="0"/>
            </a:br>
            <a:r>
              <a:rPr lang="en-US" sz="3300" dirty="0"/>
              <a:t>Rule 46.2 Contested Adoptions; Appeals (Reserved)</a:t>
            </a:r>
            <a:br>
              <a:rPr lang="en-US" sz="3300" dirty="0"/>
            </a:br>
            <a:r>
              <a:rPr lang="en-US" sz="3300" dirty="0"/>
              <a:t>Rule 46.3 Continuances (Reserved)</a:t>
            </a:r>
            <a:br>
              <a:rPr lang="en-US" sz="3300" dirty="0"/>
            </a:br>
            <a:r>
              <a:rPr lang="en-US" sz="3300" dirty="0"/>
              <a:t>Rule 46.4 Reports</a:t>
            </a:r>
            <a:br>
              <a:rPr lang="en-US" sz="3300" dirty="0"/>
            </a:br>
            <a:r>
              <a:rPr lang="en-US" sz="3300" dirty="0"/>
              <a:t>Rule 46.5 Curators </a:t>
            </a:r>
            <a:r>
              <a:rPr lang="en-US" sz="3300" i="1" dirty="0"/>
              <a:t>ad Hoc</a:t>
            </a:r>
            <a:r>
              <a:rPr lang="en-US" sz="3300" dirty="0"/>
              <a:t>; Duties, Procedures, Fees</a:t>
            </a:r>
          </a:p>
          <a:p>
            <a:r>
              <a:rPr lang="en-US" sz="4000" b="1" dirty="0"/>
              <a:t>Chapter 47 Child Support Proceedings</a:t>
            </a:r>
            <a:endParaRPr lang="en-US" sz="4000" dirty="0"/>
          </a:p>
          <a:p>
            <a:r>
              <a:rPr lang="en-US" sz="3300" dirty="0"/>
              <a:t>Rule 47.0 Expedited Process</a:t>
            </a:r>
            <a:br>
              <a:rPr lang="en-US" sz="3300" dirty="0"/>
            </a:br>
            <a:r>
              <a:rPr lang="en-US" sz="3300" dirty="0"/>
              <a:t>Rule 47.1 Required Information</a:t>
            </a:r>
            <a:br>
              <a:rPr lang="en-US" sz="3300" dirty="0"/>
            </a:br>
            <a:r>
              <a:rPr lang="en-US" sz="3300" dirty="0"/>
              <a:t>Rule 47.2 Administrative Fee</a:t>
            </a:r>
            <a:br>
              <a:rPr lang="en-US" sz="3300" dirty="0"/>
            </a:br>
            <a:r>
              <a:rPr lang="en-US" sz="3300" dirty="0"/>
              <a:t>Rule 47.3 Payment; Collection Procedures</a:t>
            </a:r>
            <a:br>
              <a:rPr lang="en-US" sz="3300" dirty="0"/>
            </a:br>
            <a:r>
              <a:rPr lang="en-US" sz="3300" dirty="0"/>
              <a:t>Rule 47.4 Custody and Visitation (Reserved)</a:t>
            </a:r>
          </a:p>
          <a:p>
            <a:r>
              <a:rPr lang="en-US" sz="4000" b="1" dirty="0"/>
              <a:t>Chapter 48 Traffic Proceedings</a:t>
            </a:r>
            <a:endParaRPr lang="en-US" sz="4000" dirty="0"/>
          </a:p>
          <a:p>
            <a:r>
              <a:rPr lang="en-US" sz="3300" dirty="0"/>
              <a:t>Rule 48.0 Traffic Referees</a:t>
            </a:r>
            <a:br>
              <a:rPr lang="en-US" sz="3300" dirty="0"/>
            </a:br>
            <a:r>
              <a:rPr lang="en-US" sz="3300" dirty="0"/>
              <a:t>Rule 48.1 Traffic Procedure</a:t>
            </a:r>
            <a:br>
              <a:rPr lang="en-US" sz="3300" dirty="0"/>
            </a:br>
            <a:r>
              <a:rPr lang="en-US" sz="3300" dirty="0"/>
              <a:t>Rule 48.2 Fines, Fees, and Costs</a:t>
            </a:r>
          </a:p>
          <a:p>
            <a:r>
              <a:rPr lang="en-US" sz="4000" b="1" dirty="0"/>
              <a:t>Chapter 49 Other Proceedings</a:t>
            </a:r>
            <a:endParaRPr lang="en-US" sz="4000" dirty="0"/>
          </a:p>
          <a:p>
            <a:r>
              <a:rPr lang="en-US" sz="3300" dirty="0"/>
              <a:t>Rule 49.0 Mental Health Proceedings</a:t>
            </a:r>
            <a:br>
              <a:rPr lang="en-US" sz="3300" dirty="0"/>
            </a:br>
            <a:r>
              <a:rPr lang="en-US" sz="3300" dirty="0"/>
              <a:t>Rule 49.1 Voluntary Transfer of Custody</a:t>
            </a:r>
            <a:br>
              <a:rPr lang="en-US" sz="3300" dirty="0"/>
            </a:br>
            <a:r>
              <a:rPr lang="en-US" sz="3300" dirty="0"/>
              <a:t>Rule 49.2 Misdemeanor Prosecution of Adults (Reserved)</a:t>
            </a:r>
            <a:br>
              <a:rPr lang="en-US" sz="3300" dirty="0"/>
            </a:br>
            <a:r>
              <a:rPr lang="en-US" sz="3300" dirty="0"/>
              <a:t>Rule 49.3 Marriage of Minors</a:t>
            </a:r>
            <a:br>
              <a:rPr lang="en-US" sz="3300" dirty="0"/>
            </a:br>
            <a:r>
              <a:rPr lang="en-US" sz="3300" dirty="0"/>
              <a:t>Rule 49.4 Abortions (Reserved)</a:t>
            </a:r>
            <a:br>
              <a:rPr lang="en-US" sz="3300" dirty="0"/>
            </a:br>
            <a:r>
              <a:rPr lang="en-US" sz="3300" dirty="0"/>
              <a:t>Rule 49.5 Domestic Abuse Assistance (Reserved)</a:t>
            </a:r>
            <a:br>
              <a:rPr lang="en-US" sz="3300" dirty="0"/>
            </a:br>
            <a:r>
              <a:rPr lang="en-US" sz="3300" dirty="0"/>
              <a:t>Rule 49.6 Special Court Orders/Proceedings (Interstate Compacts, Terminally Ill Children, Other) (Reserved)</a:t>
            </a:r>
            <a:br>
              <a:rPr lang="en-US" sz="3300" dirty="0"/>
            </a:br>
            <a:r>
              <a:rPr lang="en-US" sz="3300" dirty="0"/>
              <a:t>Rule 49.7 Expungements</a:t>
            </a:r>
          </a:p>
          <a:p>
            <a:r>
              <a:rPr lang="en-US" sz="4000" b="1" dirty="0"/>
              <a:t>Chapter 50 Appeals and Writs</a:t>
            </a:r>
            <a:endParaRPr lang="en-US" sz="4000" dirty="0"/>
          </a:p>
          <a:p>
            <a:r>
              <a:rPr lang="en-US" sz="3300" dirty="0"/>
              <a:t>Rule 50.0 Transcripts</a:t>
            </a:r>
            <a:br>
              <a:rPr lang="en-US" sz="3300" dirty="0"/>
            </a:br>
            <a:r>
              <a:rPr lang="en-US" sz="3300" dirty="0"/>
              <a:t>Rule 50.1 Time Limitations</a:t>
            </a:r>
          </a:p>
          <a:p>
            <a:r>
              <a:rPr lang="en-US" sz="4000" b="1" dirty="0"/>
              <a:t>Chapter 51 Other Rules</a:t>
            </a:r>
            <a:endParaRPr lang="en-US" sz="4000" dirty="0"/>
          </a:p>
          <a:p>
            <a:r>
              <a:rPr lang="en-US" sz="3300" dirty="0"/>
              <a:t>Rule 51.0 Other Rules (Reserved)</a:t>
            </a:r>
          </a:p>
          <a:p>
            <a:endParaRPr lang="en-US" dirty="0"/>
          </a:p>
        </p:txBody>
      </p:sp>
    </p:spTree>
    <p:extLst>
      <p:ext uri="{BB962C8B-B14F-4D97-AF65-F5344CB8AC3E}">
        <p14:creationId xmlns:p14="http://schemas.microsoft.com/office/powerpoint/2010/main" val="2501235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BCFFE-5314-5992-70EC-4659442E8D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289D40-9D01-E3B3-AA5C-36BA4AC72B9A}"/>
              </a:ext>
            </a:extLst>
          </p:cNvPr>
          <p:cNvSpPr>
            <a:spLocks noGrp="1"/>
          </p:cNvSpPr>
          <p:nvPr>
            <p:ph type="title"/>
          </p:nvPr>
        </p:nvSpPr>
        <p:spPr>
          <a:xfrm>
            <a:off x="892867" y="1295400"/>
            <a:ext cx="10157354" cy="1397000"/>
          </a:xfrm>
        </p:spPr>
        <p:txBody>
          <a:bodyPr>
            <a:noAutofit/>
          </a:bodyPr>
          <a:lstStyle/>
          <a:p>
            <a:pPr algn="ctr"/>
            <a:r>
              <a:rPr lang="en-US" sz="3200" dirty="0"/>
              <a:t>Title VI: </a:t>
            </a:r>
            <a:br>
              <a:rPr lang="en-US" sz="3200" dirty="0"/>
            </a:br>
            <a:r>
              <a:rPr lang="en-US" sz="3200" dirty="0"/>
              <a:t>Rules for Litigation Filed by Inmates   </a:t>
            </a:r>
            <a:br>
              <a:rPr lang="en-US" sz="1050" dirty="0"/>
            </a:br>
            <a:br>
              <a:rPr lang="en-US" sz="1050" dirty="0"/>
            </a:br>
            <a:br>
              <a:rPr lang="en-US" sz="1050" dirty="0"/>
            </a:br>
            <a:endParaRPr lang="en-US" sz="3200" u="sng" dirty="0"/>
          </a:p>
        </p:txBody>
      </p:sp>
      <p:sp>
        <p:nvSpPr>
          <p:cNvPr id="3" name="Content Placeholder 2">
            <a:extLst>
              <a:ext uri="{FF2B5EF4-FFF2-40B4-BE49-F238E27FC236}">
                <a16:creationId xmlns:a16="http://schemas.microsoft.com/office/drawing/2014/main" id="{D4BAA796-70F6-F1E2-7D74-BE3D65F3FCAA}"/>
              </a:ext>
            </a:extLst>
          </p:cNvPr>
          <p:cNvSpPr>
            <a:spLocks noGrp="1"/>
          </p:cNvSpPr>
          <p:nvPr>
            <p:ph idx="1"/>
          </p:nvPr>
        </p:nvSpPr>
        <p:spPr>
          <a:xfrm>
            <a:off x="1141412" y="2438400"/>
            <a:ext cx="10157354" cy="3886200"/>
          </a:xfrm>
        </p:spPr>
        <p:txBody>
          <a:bodyPr>
            <a:normAutofit/>
          </a:bodyPr>
          <a:lstStyle/>
          <a:p>
            <a:r>
              <a:rPr lang="en-US" dirty="0"/>
              <a:t>All of these rules are conveniently placed in your materials, but are most importantly found on the Louisiana Supreme Court’s website: </a:t>
            </a:r>
            <a:r>
              <a:rPr lang="en-US" dirty="0">
                <a:hlinkClick r:id="rId2"/>
              </a:rPr>
              <a:t>https://www.lasc.org/District_Court_Rules?p=TitleVI</a:t>
            </a:r>
            <a:endParaRPr lang="en-US" dirty="0"/>
          </a:p>
          <a:p>
            <a:endParaRPr lang="en-US" dirty="0"/>
          </a:p>
        </p:txBody>
      </p:sp>
    </p:spTree>
    <p:extLst>
      <p:ext uri="{BB962C8B-B14F-4D97-AF65-F5344CB8AC3E}">
        <p14:creationId xmlns:p14="http://schemas.microsoft.com/office/powerpoint/2010/main" val="42517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6D9B0-B117-25DF-B2B9-26E79C8E26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76DECB-4939-68DF-05E7-081E67F83BFF}"/>
              </a:ext>
            </a:extLst>
          </p:cNvPr>
          <p:cNvSpPr>
            <a:spLocks noGrp="1"/>
          </p:cNvSpPr>
          <p:nvPr>
            <p:ph type="title"/>
          </p:nvPr>
        </p:nvSpPr>
        <p:spPr/>
        <p:txBody>
          <a:bodyPr>
            <a:normAutofit fontScale="90000"/>
          </a:bodyPr>
          <a:lstStyle/>
          <a:p>
            <a:pPr algn="ctr"/>
            <a:r>
              <a:rPr lang="en-US" dirty="0"/>
              <a:t>Remember Triva Question #1 (Civil Attorneys and Family Law Attorneys): </a:t>
            </a:r>
            <a:br>
              <a:rPr lang="en-US" dirty="0"/>
            </a:br>
            <a:r>
              <a:rPr lang="en-US" sz="2700" dirty="0"/>
              <a:t>What is required to accompany an exception or motion?  </a:t>
            </a:r>
          </a:p>
        </p:txBody>
      </p:sp>
      <p:sp>
        <p:nvSpPr>
          <p:cNvPr id="4" name="Content Placeholder 3">
            <a:extLst>
              <a:ext uri="{FF2B5EF4-FFF2-40B4-BE49-F238E27FC236}">
                <a16:creationId xmlns:a16="http://schemas.microsoft.com/office/drawing/2014/main" id="{1264BE0A-DB0E-986C-707F-57D1333C97F4}"/>
              </a:ext>
            </a:extLst>
          </p:cNvPr>
          <p:cNvSpPr>
            <a:spLocks noGrp="1"/>
          </p:cNvSpPr>
          <p:nvPr>
            <p:ph sz="half" idx="2"/>
          </p:nvPr>
        </p:nvSpPr>
        <p:spPr>
          <a:xfrm>
            <a:off x="6170612" y="1925476"/>
            <a:ext cx="4977104" cy="4932523"/>
          </a:xfrm>
        </p:spPr>
        <p:txBody>
          <a:bodyPr>
            <a:normAutofit fontScale="32500" lnSpcReduction="20000"/>
          </a:bodyPr>
          <a:lstStyle/>
          <a:p>
            <a:pPr marL="0" indent="0">
              <a:buNone/>
            </a:pPr>
            <a:r>
              <a:rPr lang="en-US" sz="3700" dirty="0"/>
              <a:t>Rule 9.9 Memoranda Supporting or Opposing Exceptions and Motions </a:t>
            </a:r>
          </a:p>
          <a:p>
            <a:pPr marL="457200" indent="-457200">
              <a:buAutoNum type="alphaLcParenBoth"/>
            </a:pPr>
            <a:r>
              <a:rPr lang="en-US" dirty="0"/>
              <a:t>This Rule does not apply to juvenile and family law proceedings. Due to the expedited nature of family law proceedings, time delays shall be at the discretion of the court. 8 </a:t>
            </a:r>
          </a:p>
          <a:p>
            <a:pPr marL="457200" indent="-457200">
              <a:buAutoNum type="alphaLcParenBoth"/>
            </a:pPr>
            <a:r>
              <a:rPr lang="en-US" b="1" u="sng" dirty="0"/>
              <a:t>When a party files an exception or motion, that party shall concurrently furnish the trial judge and serve on all other parties a supporting memorandum that cites both the relevant facts and applicable law. The memorandum for motions and exceptions, other than motions for summary judgment, shall be served on all other parties so that it is received by the other parties at least fifteen calendar days before the hearing, unless the court sets a shorter time. </a:t>
            </a:r>
            <a:r>
              <a:rPr lang="en-US" dirty="0"/>
              <a:t>The delays for motions for summary judgment filings are set forth in La. Code Civ. Proc. art. 966. (c) A party who opposes an exception or motion shall concurrently furnish the trial judge and serve on all other parties an opposition memorandum so it is received at least eight calendar days before the scheduled hearing, except for motions for summary judgment, which delays are established by La. Code Civ. Proc. art. 966. (d) The mover or </a:t>
            </a:r>
            <a:r>
              <a:rPr lang="en-US" dirty="0" err="1"/>
              <a:t>exceptor</a:t>
            </a:r>
            <a:r>
              <a:rPr lang="en-US" dirty="0"/>
              <a:t> may furnish the trial judge a reply memorandum, but only if the reply memorandum is furnished to the trial judge and served on all other parties so that it is received before 4:00 p.m. on a day that allows one full working day before the hearing, except for motions for summary judgment, which delays are established by La. Code Civ. Proc. art. 966. For example, if the hearing is set for Friday, the reply memorandum shall be received no later than 4:00 p.m. the preceding Wednesday. If the hearing is set for Monday, the reply memorandum shall be received no later than 4:00 p.m. the preceding Thursday. (e) Parties who fail to comply with paragraphs (b) and (c) of this Rule may forfeit the privilege of oral argument. If a party fails to timely serve a memorandum, thus necessitating a continuance to give the opposing side a fair chance to respond, the court may order the late-filing party to pay the opposing side=s costs incurred on account of the untimeliness. (f) Any party may, but need not, file a copy of the memorandum with the clerk of court. See Rule 9.4 and Appendix 9.4 to determine whether a particular judicial district requires that memoranda be filed with the clerk of court or sent directly to the presiding judge. (g) Paragraphs (b) - (d) do not apply to the following motions: (1) A motion for an extension of time to perform an act. (2) A motion to continue a pre-trial conference, hearing, motion, or trial of an action. (3) A motion to add or substitute parties. (4) A motion to amend pleadings or to file supplemental pleadings. (5) A motion to appoint a guardian, curator, or tutor. (6) A motion to intervene. (7) A motion to withdraw or substitute counsel of record (but any such motion shall 9 comply with Rule 9.13). (8) A motion to consolidate. (9) Any unopposed motion or joint motion. (10) A motion for the court to give in writing its findings of fact and reasons for judgment under La. Code Civ. Proc. art. 1917. (11) A motion to compel a response to discovery when no response has been made. (12) Any motions allowed to be granted ex </a:t>
            </a:r>
            <a:r>
              <a:rPr lang="en-US" dirty="0" err="1"/>
              <a:t>parte</a:t>
            </a:r>
            <a:r>
              <a:rPr lang="en-US" dirty="0"/>
              <a:t> under La. Code Civ. Proc. art. 963. Any motion listed in (1) through (12) shall state the grounds in support, cite any applicable rule, statute, or other authority justifying the relief sought, and comply with Rule 9.8 to the extent applicable. </a:t>
            </a:r>
          </a:p>
        </p:txBody>
      </p:sp>
      <p:sp>
        <p:nvSpPr>
          <p:cNvPr id="5" name="Content Placeholder 4">
            <a:extLst>
              <a:ext uri="{FF2B5EF4-FFF2-40B4-BE49-F238E27FC236}">
                <a16:creationId xmlns:a16="http://schemas.microsoft.com/office/drawing/2014/main" id="{470A8026-4D83-34AB-7868-30F25DFD5CB0}"/>
              </a:ext>
            </a:extLst>
          </p:cNvPr>
          <p:cNvSpPr>
            <a:spLocks noGrp="1"/>
          </p:cNvSpPr>
          <p:nvPr>
            <p:ph sz="half" idx="1"/>
          </p:nvPr>
        </p:nvSpPr>
        <p:spPr>
          <a:xfrm>
            <a:off x="1123579" y="1905000"/>
            <a:ext cx="4977104" cy="4953000"/>
          </a:xfrm>
        </p:spPr>
        <p:txBody>
          <a:bodyPr>
            <a:normAutofit fontScale="32500" lnSpcReduction="20000"/>
          </a:bodyPr>
          <a:lstStyle/>
          <a:p>
            <a:pPr marL="0" indent="0">
              <a:buNone/>
            </a:pPr>
            <a:r>
              <a:rPr lang="en-US" sz="3700" dirty="0"/>
              <a:t>Rule 9.8 Exceptions and Motions </a:t>
            </a:r>
          </a:p>
          <a:p>
            <a:pPr marL="457200" indent="-457200">
              <a:buAutoNum type="alphaLcParenBoth"/>
            </a:pPr>
            <a:r>
              <a:rPr lang="en-US" dirty="0"/>
              <a:t>Contradictory Exceptions and Motions. All exceptions and motions, including those incorporated into an answer, </a:t>
            </a:r>
            <a:r>
              <a:rPr lang="en-US" b="1" u="sng" dirty="0"/>
              <a:t>shall be accompanied by a proposed order requesting that the exception or motion be set for hearing. </a:t>
            </a:r>
            <a:r>
              <a:rPr lang="en-US" dirty="0"/>
              <a:t>If the </a:t>
            </a:r>
            <a:r>
              <a:rPr lang="en-US" dirty="0" err="1"/>
              <a:t>exceptor</a:t>
            </a:r>
            <a:r>
              <a:rPr lang="en-US" dirty="0"/>
              <a:t> or mover fails to comply with this requirement, the court may strike the exception or motion, may set the matter for hearing on its own motion, or take other action as the court deems appropriate. To assist the court in scheduling the hearing, the exception or motion, and any opposition thereto, shall state: (1) whether or not the case is set for trial and, if so, the trial date; and (2) whether testimony will be offered at the hearing. </a:t>
            </a:r>
          </a:p>
          <a:p>
            <a:pPr marL="457200" indent="-457200">
              <a:buAutoNum type="alphaLcParenBoth"/>
            </a:pPr>
            <a:r>
              <a:rPr lang="en-US" dirty="0"/>
              <a:t>Time between filing and hearing for motions for summary judgment is governed by La. Code Civ. Proc. art. 966. </a:t>
            </a:r>
          </a:p>
          <a:p>
            <a:pPr marL="457200" indent="-457200">
              <a:buAutoNum type="alphaLcParenBoth"/>
            </a:pPr>
            <a:r>
              <a:rPr lang="en-US" dirty="0"/>
              <a:t>Time between filing and hearing. In cases other than juvenile and family law proceedings, no hearing on an exception or motion will be scheduled until at least fifteen calendar days after filing. A party seeking to have an exception or motion heard less than fifteen days after filing shall show good cause and shall state in the exception or motion the reasons why an expedited hearing is necessary. </a:t>
            </a:r>
          </a:p>
          <a:p>
            <a:pPr marL="457200" indent="-457200">
              <a:buAutoNum type="alphaLcParenBoth"/>
            </a:pPr>
            <a:r>
              <a:rPr lang="en-US" dirty="0"/>
              <a:t>Ex </a:t>
            </a:r>
            <a:r>
              <a:rPr lang="en-US" dirty="0" err="1"/>
              <a:t>parte</a:t>
            </a:r>
            <a:r>
              <a:rPr lang="en-US" dirty="0"/>
              <a:t> motions. Paragraphs (a) and (b) do not apply to: (1) unopposed motions; (2) motions in which all affected parties have joined; or (3) motions permitted by law or by these Rules to be decided ex </a:t>
            </a:r>
            <a:r>
              <a:rPr lang="en-US" dirty="0" err="1"/>
              <a:t>parte</a:t>
            </a:r>
            <a:r>
              <a:rPr lang="en-US" dirty="0"/>
              <a:t>. Any motion that may be decided ex </a:t>
            </a:r>
            <a:r>
              <a:rPr lang="en-US" dirty="0" err="1"/>
              <a:t>parte</a:t>
            </a:r>
            <a:r>
              <a:rPr lang="en-US" dirty="0"/>
              <a:t> shall be accompanied by a proposed order, except a motion for the court to give in writing its findings of fact and reasons for judgment under La. Code Civ. Proc. art. 1917. </a:t>
            </a:r>
          </a:p>
          <a:p>
            <a:pPr marL="457200" indent="-457200">
              <a:buAutoNum type="alphaLcParenBoth"/>
            </a:pPr>
            <a:r>
              <a:rPr lang="en-US" dirty="0"/>
              <a:t>Motions and Exceptions Referred to the Merits. If a party filing a motion or exception wishes to refer it to the merits, the party shall file an unopposed motion, accompanied by a proposed order, asking that it be referred to the merits. This Rule does not apply to motions for summary judgment (see Rule 9.10). If the court finds that the interests of justice would be served by referring the motion or exception to the merits, the court may do so. 7 (f) Unopposed motion. An “unopposed motion” is one to which all affected parties have consented. Before representing to the court that the motion is unopposed, the mover shall contact all parties affected by the motion and obtain their consent. The moving party shall certify in the motion that the consent requirement has been met. </a:t>
            </a:r>
          </a:p>
        </p:txBody>
      </p:sp>
      <p:sp>
        <p:nvSpPr>
          <p:cNvPr id="6" name="TextBox 5">
            <a:extLst>
              <a:ext uri="{FF2B5EF4-FFF2-40B4-BE49-F238E27FC236}">
                <a16:creationId xmlns:a16="http://schemas.microsoft.com/office/drawing/2014/main" id="{F9957CE2-2758-8D72-9BE4-960B16BAC042}"/>
              </a:ext>
            </a:extLst>
          </p:cNvPr>
          <p:cNvSpPr txBox="1"/>
          <p:nvPr/>
        </p:nvSpPr>
        <p:spPr>
          <a:xfrm>
            <a:off x="1117309" y="1524000"/>
            <a:ext cx="10157354" cy="400110"/>
          </a:xfrm>
          <a:prstGeom prst="rect">
            <a:avLst/>
          </a:prstGeom>
          <a:noFill/>
        </p:spPr>
        <p:txBody>
          <a:bodyPr wrap="square" rtlCol="0">
            <a:spAutoFit/>
          </a:bodyPr>
          <a:lstStyle/>
          <a:p>
            <a:r>
              <a:rPr lang="en-US" sz="2000" dirty="0"/>
              <a:t>The answer to this is found in two different Uniform Rules of District Court Rules.  </a:t>
            </a:r>
          </a:p>
        </p:txBody>
      </p:sp>
    </p:spTree>
    <p:extLst>
      <p:ext uri="{BB962C8B-B14F-4D97-AF65-F5344CB8AC3E}">
        <p14:creationId xmlns:p14="http://schemas.microsoft.com/office/powerpoint/2010/main" val="115494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E7CEE-70AD-BC86-A740-63FC503C97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E6CFE3-0A40-2495-DDF1-299E9127C57F}"/>
              </a:ext>
            </a:extLst>
          </p:cNvPr>
          <p:cNvSpPr>
            <a:spLocks noGrp="1"/>
          </p:cNvSpPr>
          <p:nvPr>
            <p:ph type="title"/>
          </p:nvPr>
        </p:nvSpPr>
        <p:spPr>
          <a:xfrm>
            <a:off x="379412" y="480322"/>
            <a:ext cx="11582400" cy="1397000"/>
          </a:xfrm>
        </p:spPr>
        <p:txBody>
          <a:bodyPr>
            <a:noAutofit/>
          </a:bodyPr>
          <a:lstStyle/>
          <a:p>
            <a:pPr algn="ctr"/>
            <a:r>
              <a:rPr lang="en-US" sz="2400" dirty="0"/>
              <a:t>Remember Triva Question #2 and #3(Civil Attorneys and Family Law Attorneys): </a:t>
            </a:r>
            <a:br>
              <a:rPr lang="en-US" sz="2400" dirty="0"/>
            </a:br>
            <a:r>
              <a:rPr lang="en-US" sz="2400" dirty="0"/>
              <a:t> 2) </a:t>
            </a:r>
            <a:r>
              <a:rPr lang="en-US" sz="2200" dirty="0"/>
              <a:t>What is a memorandum </a:t>
            </a:r>
            <a:r>
              <a:rPr lang="en-US" sz="2200" u="sng" dirty="0"/>
              <a:t>in support of</a:t>
            </a:r>
            <a:r>
              <a:rPr lang="en-US" sz="2200" dirty="0"/>
              <a:t> a motion </a:t>
            </a:r>
            <a:br>
              <a:rPr lang="en-US" sz="2200" dirty="0"/>
            </a:br>
            <a:r>
              <a:rPr lang="en-US" sz="2200" dirty="0"/>
              <a:t>for summary judgment required to contain? </a:t>
            </a:r>
            <a:br>
              <a:rPr lang="en-US" sz="2200" dirty="0"/>
            </a:br>
            <a:r>
              <a:rPr lang="en-US" sz="2200" dirty="0"/>
              <a:t>3) What is a memorandum </a:t>
            </a:r>
            <a:r>
              <a:rPr lang="en-US" sz="2200" u="sng" dirty="0"/>
              <a:t>in opposition to</a:t>
            </a:r>
            <a:r>
              <a:rPr lang="en-US" sz="2200" dirty="0"/>
              <a:t> a motion </a:t>
            </a:r>
            <a:br>
              <a:rPr lang="en-US" sz="2200" dirty="0"/>
            </a:br>
            <a:r>
              <a:rPr lang="en-US" sz="2200" dirty="0"/>
              <a:t>for summary judgment required to contain? </a:t>
            </a:r>
          </a:p>
        </p:txBody>
      </p:sp>
      <p:sp>
        <p:nvSpPr>
          <p:cNvPr id="5" name="Content Placeholder 4">
            <a:extLst>
              <a:ext uri="{FF2B5EF4-FFF2-40B4-BE49-F238E27FC236}">
                <a16:creationId xmlns:a16="http://schemas.microsoft.com/office/drawing/2014/main" id="{B2D5ED63-4501-517B-60A3-8BCED36939FD}"/>
              </a:ext>
            </a:extLst>
          </p:cNvPr>
          <p:cNvSpPr>
            <a:spLocks noGrp="1"/>
          </p:cNvSpPr>
          <p:nvPr>
            <p:ph sz="half" idx="1"/>
          </p:nvPr>
        </p:nvSpPr>
        <p:spPr>
          <a:xfrm>
            <a:off x="1117309" y="2438400"/>
            <a:ext cx="10228633" cy="4953000"/>
          </a:xfrm>
        </p:spPr>
        <p:txBody>
          <a:bodyPr>
            <a:normAutofit/>
          </a:bodyPr>
          <a:lstStyle/>
          <a:p>
            <a:pPr marL="0" indent="0">
              <a:buNone/>
            </a:pPr>
            <a:r>
              <a:rPr lang="en-US" sz="1600" dirty="0"/>
              <a:t>Rule 9.10 Motions for Summary Judgment </a:t>
            </a:r>
          </a:p>
          <a:p>
            <a:pPr marL="457200" indent="-457200">
              <a:buAutoNum type="alphaLcParenBoth"/>
            </a:pPr>
            <a:r>
              <a:rPr lang="en-US" sz="1600" b="1" u="sng" dirty="0"/>
              <a:t>A memorandum in support of a motion for summary judgment shall contain: </a:t>
            </a:r>
          </a:p>
          <a:p>
            <a:pPr marL="457200" indent="-457200">
              <a:buAutoNum type="arabicParenBoth"/>
            </a:pPr>
            <a:r>
              <a:rPr lang="en-US" sz="1600" dirty="0"/>
              <a:t>A list of the essential legal elements necessary for the mover to be entitled to judgment; </a:t>
            </a:r>
          </a:p>
          <a:p>
            <a:pPr marL="0" indent="0">
              <a:buNone/>
            </a:pPr>
            <a:r>
              <a:rPr lang="en-US" sz="1600" dirty="0"/>
              <a:t>(2) A list of the material facts that the mover contends are not genuinely disputed; and </a:t>
            </a:r>
          </a:p>
          <a:p>
            <a:pPr marL="0" indent="0">
              <a:buNone/>
            </a:pPr>
            <a:r>
              <a:rPr lang="en-US" sz="1600" dirty="0"/>
              <a:t>(3) A reference to the document proving each such fact, with the pertinent part containing proof of the fact designated. </a:t>
            </a:r>
          </a:p>
          <a:p>
            <a:pPr marL="0" indent="0">
              <a:buNone/>
            </a:pPr>
            <a:r>
              <a:rPr lang="en-US" sz="1600" dirty="0"/>
              <a:t>(b) </a:t>
            </a:r>
            <a:r>
              <a:rPr lang="en-US" sz="1600" b="1" u="sng" dirty="0"/>
              <a:t>A memorandum in opposition to a motion for summary judgment shall contain: </a:t>
            </a:r>
          </a:p>
          <a:p>
            <a:pPr marL="457200" indent="-457200">
              <a:buAutoNum type="arabicParenR"/>
            </a:pPr>
            <a:r>
              <a:rPr lang="en-US" sz="1600" dirty="0"/>
              <a:t>A list of the material facts that the opponent contends are genuinely disputed; and </a:t>
            </a:r>
          </a:p>
          <a:p>
            <a:pPr marL="457200" indent="-457200">
              <a:buAutoNum type="arabicParenR"/>
            </a:pPr>
            <a:r>
              <a:rPr lang="en-US" sz="1600" dirty="0"/>
              <a:t>(2) A reference to the document proving that each such fact is genuinely disputed, with the pertinent part designated </a:t>
            </a:r>
          </a:p>
        </p:txBody>
      </p:sp>
      <p:sp>
        <p:nvSpPr>
          <p:cNvPr id="6" name="TextBox 5">
            <a:extLst>
              <a:ext uri="{FF2B5EF4-FFF2-40B4-BE49-F238E27FC236}">
                <a16:creationId xmlns:a16="http://schemas.microsoft.com/office/drawing/2014/main" id="{84842EB2-1690-35B4-CDD8-9F2F9653E3E7}"/>
              </a:ext>
            </a:extLst>
          </p:cNvPr>
          <p:cNvSpPr txBox="1"/>
          <p:nvPr/>
        </p:nvSpPr>
        <p:spPr>
          <a:xfrm>
            <a:off x="1106837" y="1905000"/>
            <a:ext cx="10157354" cy="400110"/>
          </a:xfrm>
          <a:prstGeom prst="rect">
            <a:avLst/>
          </a:prstGeom>
          <a:noFill/>
        </p:spPr>
        <p:txBody>
          <a:bodyPr wrap="square" rtlCol="0">
            <a:spAutoFit/>
          </a:bodyPr>
          <a:lstStyle/>
          <a:p>
            <a:r>
              <a:rPr lang="en-US" sz="2000" dirty="0"/>
              <a:t>The answers to this is found in Uniform Rules of District Court Rules Rule 9.10.  </a:t>
            </a:r>
          </a:p>
        </p:txBody>
      </p:sp>
    </p:spTree>
    <p:extLst>
      <p:ext uri="{BB962C8B-B14F-4D97-AF65-F5344CB8AC3E}">
        <p14:creationId xmlns:p14="http://schemas.microsoft.com/office/powerpoint/2010/main" val="2432247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21D96-C877-7F58-92D6-E1D38F73A0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C8C303-73B8-EAE2-3602-3D9729F8E816}"/>
              </a:ext>
            </a:extLst>
          </p:cNvPr>
          <p:cNvSpPr>
            <a:spLocks noGrp="1"/>
          </p:cNvSpPr>
          <p:nvPr>
            <p:ph type="title"/>
          </p:nvPr>
        </p:nvSpPr>
        <p:spPr>
          <a:xfrm>
            <a:off x="303212" y="762000"/>
            <a:ext cx="11582400" cy="1397000"/>
          </a:xfrm>
        </p:spPr>
        <p:txBody>
          <a:bodyPr>
            <a:normAutofit fontScale="90000"/>
          </a:bodyPr>
          <a:lstStyle/>
          <a:p>
            <a:pPr algn="ctr"/>
            <a:r>
              <a:rPr lang="en-US" sz="3600" dirty="0"/>
              <a:t>Remember Triva Question #4 (Criminal Law Attorneys): </a:t>
            </a:r>
            <a:br>
              <a:rPr lang="en-US" sz="4200" dirty="0"/>
            </a:br>
            <a:r>
              <a:rPr lang="en-US" sz="2700" dirty="0"/>
              <a:t>Can a defendant in a non-capital felony case waive formal arraignment and enter a plea of not guilty without appearing in person? If yes, under what circumstances?</a:t>
            </a:r>
            <a:r>
              <a:rPr lang="en-US" sz="2700" dirty="0">
                <a:highlight>
                  <a:srgbClr val="FFFF00"/>
                </a:highlight>
              </a:rPr>
              <a:t>  </a:t>
            </a:r>
          </a:p>
        </p:txBody>
      </p:sp>
      <p:sp>
        <p:nvSpPr>
          <p:cNvPr id="5" name="Content Placeholder 4">
            <a:extLst>
              <a:ext uri="{FF2B5EF4-FFF2-40B4-BE49-F238E27FC236}">
                <a16:creationId xmlns:a16="http://schemas.microsoft.com/office/drawing/2014/main" id="{A9B0E9E4-2894-D134-0F9C-399227CADFFA}"/>
              </a:ext>
            </a:extLst>
          </p:cNvPr>
          <p:cNvSpPr>
            <a:spLocks noGrp="1"/>
          </p:cNvSpPr>
          <p:nvPr>
            <p:ph sz="half" idx="1"/>
          </p:nvPr>
        </p:nvSpPr>
        <p:spPr>
          <a:xfrm>
            <a:off x="1117308" y="2743200"/>
            <a:ext cx="10143907" cy="4953000"/>
          </a:xfrm>
        </p:spPr>
        <p:txBody>
          <a:bodyPr>
            <a:normAutofit/>
          </a:bodyPr>
          <a:lstStyle/>
          <a:p>
            <a:pPr marL="0" indent="0">
              <a:buNone/>
            </a:pPr>
            <a:r>
              <a:rPr lang="en-US" sz="1800" b="1" dirty="0"/>
              <a:t>Rule 18.0 Waiver of Formal Arraignment and Pleas</a:t>
            </a:r>
            <a:endParaRPr lang="en-US" sz="1800" dirty="0"/>
          </a:p>
          <a:p>
            <a:r>
              <a:rPr lang="en-US" sz="1800" dirty="0"/>
              <a:t>A defendant </a:t>
            </a:r>
            <a:r>
              <a:rPr lang="en-US" sz="1800" b="1" u="sng" dirty="0"/>
              <a:t>in a non‑capital felony </a:t>
            </a:r>
            <a:r>
              <a:rPr lang="en-US" sz="1800" dirty="0"/>
              <a:t>case may waive formal arraignment and enter a plea of not guilty without appearing in person. The motion shall be in writing and shall comply substantially with the form in </a:t>
            </a:r>
            <a:r>
              <a:rPr lang="en-US" sz="1800" u="sng" dirty="0">
                <a:hlinkClick r:id="rId2"/>
              </a:rPr>
              <a:t>Appendix 18.0</a:t>
            </a:r>
            <a:r>
              <a:rPr lang="en-US" sz="1800" dirty="0"/>
              <a:t> (Motion, Affidavit &amp; Order to Waive Defendant’s Presence at Arraignment) </a:t>
            </a:r>
            <a:endParaRPr lang="en-US" sz="1800" u="sng" dirty="0"/>
          </a:p>
          <a:p>
            <a:pPr marL="0" indent="0">
              <a:buNone/>
            </a:pPr>
            <a:endParaRPr lang="en-US" dirty="0"/>
          </a:p>
        </p:txBody>
      </p:sp>
      <p:sp>
        <p:nvSpPr>
          <p:cNvPr id="6" name="TextBox 5">
            <a:extLst>
              <a:ext uri="{FF2B5EF4-FFF2-40B4-BE49-F238E27FC236}">
                <a16:creationId xmlns:a16="http://schemas.microsoft.com/office/drawing/2014/main" id="{BB09CDAA-EC90-9E67-8BDC-210C18875D56}"/>
              </a:ext>
            </a:extLst>
          </p:cNvPr>
          <p:cNvSpPr txBox="1"/>
          <p:nvPr/>
        </p:nvSpPr>
        <p:spPr>
          <a:xfrm>
            <a:off x="1117308" y="2209800"/>
            <a:ext cx="10157354" cy="369332"/>
          </a:xfrm>
          <a:prstGeom prst="rect">
            <a:avLst/>
          </a:prstGeom>
          <a:noFill/>
        </p:spPr>
        <p:txBody>
          <a:bodyPr wrap="square" rtlCol="0">
            <a:spAutoFit/>
          </a:bodyPr>
          <a:lstStyle/>
          <a:p>
            <a:r>
              <a:rPr lang="en-US" sz="1800" dirty="0"/>
              <a:t>The answer to this is found in under Title III: Rules for Criminal Proceedings in District Court   </a:t>
            </a:r>
          </a:p>
        </p:txBody>
      </p:sp>
    </p:spTree>
    <p:extLst>
      <p:ext uri="{BB962C8B-B14F-4D97-AF65-F5344CB8AC3E}">
        <p14:creationId xmlns:p14="http://schemas.microsoft.com/office/powerpoint/2010/main" val="1228663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1B6A3-A88A-0A9B-135E-9651A18990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D56CA6-0A33-CC1F-F002-5D8C2FD76590}"/>
              </a:ext>
            </a:extLst>
          </p:cNvPr>
          <p:cNvSpPr>
            <a:spLocks noGrp="1"/>
          </p:cNvSpPr>
          <p:nvPr>
            <p:ph type="title"/>
          </p:nvPr>
        </p:nvSpPr>
        <p:spPr>
          <a:xfrm>
            <a:off x="303212" y="76200"/>
            <a:ext cx="11506200" cy="1397000"/>
          </a:xfrm>
        </p:spPr>
        <p:txBody>
          <a:bodyPr>
            <a:normAutofit fontScale="90000"/>
          </a:bodyPr>
          <a:lstStyle/>
          <a:p>
            <a:pPr algn="ctr"/>
            <a:r>
              <a:rPr lang="en-US" sz="4000" dirty="0"/>
              <a:t>Remember Triva Question #5 (Juvenile Attorneys): </a:t>
            </a:r>
            <a:br>
              <a:rPr lang="en-US" dirty="0"/>
            </a:br>
            <a:r>
              <a:rPr lang="en-US" sz="2700" dirty="0"/>
              <a:t>When DDS is the custodian (before adjudication), how long does DDS have to inform the court that a child has been moved from one place to another  </a:t>
            </a:r>
          </a:p>
        </p:txBody>
      </p:sp>
      <p:sp>
        <p:nvSpPr>
          <p:cNvPr id="5" name="Content Placeholder 4">
            <a:extLst>
              <a:ext uri="{FF2B5EF4-FFF2-40B4-BE49-F238E27FC236}">
                <a16:creationId xmlns:a16="http://schemas.microsoft.com/office/drawing/2014/main" id="{AB2DCD3B-80C1-9B15-DE0F-4A13C9FD2CC4}"/>
              </a:ext>
            </a:extLst>
          </p:cNvPr>
          <p:cNvSpPr>
            <a:spLocks noGrp="1"/>
          </p:cNvSpPr>
          <p:nvPr>
            <p:ph sz="half" idx="1"/>
          </p:nvPr>
        </p:nvSpPr>
        <p:spPr>
          <a:xfrm>
            <a:off x="1117309" y="2057400"/>
            <a:ext cx="10304833" cy="4953000"/>
          </a:xfrm>
        </p:spPr>
        <p:txBody>
          <a:bodyPr>
            <a:normAutofit/>
          </a:bodyPr>
          <a:lstStyle/>
          <a:p>
            <a:pPr marL="0" indent="0">
              <a:buNone/>
            </a:pPr>
            <a:r>
              <a:rPr lang="en-US" sz="1400" b="1" dirty="0"/>
              <a:t>Rule 43.4 Placement of Children in Custody</a:t>
            </a:r>
            <a:endParaRPr lang="en-US" sz="1400" dirty="0"/>
          </a:p>
          <a:p>
            <a:r>
              <a:rPr lang="en-US" sz="1400" b="1" u="sng" dirty="0"/>
              <a:t>(a) Before adjudication when DSS is the custodian of a child, should a child be moved from one placement to another, DSS shall inform the court of the change of placement within twenty‑four hours.</a:t>
            </a:r>
          </a:p>
          <a:p>
            <a:r>
              <a:rPr lang="en-US" sz="1400" dirty="0"/>
              <a:t>(b) In order to protect the statutory and constitutional liberty and due process rights of the child to placement in the least restrictive, most family‑like setting suitable to the needs of the child, the custodial agency shall provide written notice to the court within twenty‑four hours of a placement change for the child to a less family‑like or more restrictive setting than previously approved by the court in the case plan. Disposition from the last court- approved case plan shall be filed in accordance with law.</a:t>
            </a:r>
          </a:p>
          <a:p>
            <a:r>
              <a:rPr lang="en-US" sz="1400" dirty="0"/>
              <a:t>(c) When there has been a CINC adjudication and parental rights have been terminated, either by termination proceedings or by a voluntary act of surrender, the six month review hearing may be consolidated with the permanency placement review.</a:t>
            </a:r>
          </a:p>
          <a:p>
            <a:r>
              <a:rPr lang="en-US" sz="1400" dirty="0"/>
              <a:t>(d) If a child is placed in a mental health treatment facility, the custodial agency shall inform the court within twenty‑four hours, and the court shall appoint an attorney from the Mental Health Advocacy Service to represent the child pursuant to La. Child. Code art. 607(C).</a:t>
            </a:r>
          </a:p>
          <a:p>
            <a:pPr marL="0" indent="0">
              <a:buNone/>
            </a:pPr>
            <a:endParaRPr lang="en-US" dirty="0"/>
          </a:p>
        </p:txBody>
      </p:sp>
      <p:sp>
        <p:nvSpPr>
          <p:cNvPr id="6" name="TextBox 5">
            <a:extLst>
              <a:ext uri="{FF2B5EF4-FFF2-40B4-BE49-F238E27FC236}">
                <a16:creationId xmlns:a16="http://schemas.microsoft.com/office/drawing/2014/main" id="{6E095D17-FAE0-7CBD-5768-2A182A3849A5}"/>
              </a:ext>
            </a:extLst>
          </p:cNvPr>
          <p:cNvSpPr txBox="1"/>
          <p:nvPr/>
        </p:nvSpPr>
        <p:spPr>
          <a:xfrm>
            <a:off x="1117309" y="1524000"/>
            <a:ext cx="10157354" cy="400110"/>
          </a:xfrm>
          <a:prstGeom prst="rect">
            <a:avLst/>
          </a:prstGeom>
          <a:noFill/>
        </p:spPr>
        <p:txBody>
          <a:bodyPr wrap="square" rtlCol="0">
            <a:spAutoFit/>
          </a:bodyPr>
          <a:lstStyle/>
          <a:p>
            <a:r>
              <a:rPr lang="en-US" sz="2000" dirty="0"/>
              <a:t>The answer to this is found in Title IV: Rules for Juvenile Proceedings   </a:t>
            </a:r>
          </a:p>
        </p:txBody>
      </p:sp>
    </p:spTree>
    <p:extLst>
      <p:ext uri="{BB962C8B-B14F-4D97-AF65-F5344CB8AC3E}">
        <p14:creationId xmlns:p14="http://schemas.microsoft.com/office/powerpoint/2010/main" val="38499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217D4-0CAC-E6AC-219C-C5CAA1FC28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54B9BB-889A-9C81-F458-C51E30744AD9}"/>
              </a:ext>
            </a:extLst>
          </p:cNvPr>
          <p:cNvSpPr>
            <a:spLocks noGrp="1"/>
          </p:cNvSpPr>
          <p:nvPr>
            <p:ph type="title"/>
          </p:nvPr>
        </p:nvSpPr>
        <p:spPr>
          <a:xfrm>
            <a:off x="303212" y="76200"/>
            <a:ext cx="11506200" cy="1397000"/>
          </a:xfrm>
        </p:spPr>
        <p:txBody>
          <a:bodyPr>
            <a:normAutofit fontScale="90000"/>
          </a:bodyPr>
          <a:lstStyle/>
          <a:p>
            <a:pPr algn="ctr"/>
            <a:r>
              <a:rPr lang="en-US" sz="3600" dirty="0"/>
              <a:t>Remember Triva Question #6 (Appellate Attorneys): </a:t>
            </a:r>
            <a:br>
              <a:rPr lang="en-US" dirty="0"/>
            </a:br>
            <a:r>
              <a:rPr lang="en-US" sz="2700" dirty="0"/>
              <a:t> A certification is required to be attached to all briefs or memorandum filed that states all evidence submitted has first been properly and officially offered, introduced, and considered in the proceedings below. </a:t>
            </a:r>
          </a:p>
        </p:txBody>
      </p:sp>
      <p:sp>
        <p:nvSpPr>
          <p:cNvPr id="5" name="Content Placeholder 4">
            <a:extLst>
              <a:ext uri="{FF2B5EF4-FFF2-40B4-BE49-F238E27FC236}">
                <a16:creationId xmlns:a16="http://schemas.microsoft.com/office/drawing/2014/main" id="{ADE57AC3-67D8-C3F8-659B-0D9678F4C65E}"/>
              </a:ext>
            </a:extLst>
          </p:cNvPr>
          <p:cNvSpPr>
            <a:spLocks noGrp="1"/>
          </p:cNvSpPr>
          <p:nvPr>
            <p:ph sz="half" idx="1"/>
          </p:nvPr>
        </p:nvSpPr>
        <p:spPr>
          <a:xfrm>
            <a:off x="1117309" y="2057400"/>
            <a:ext cx="10304833" cy="4953000"/>
          </a:xfrm>
        </p:spPr>
        <p:txBody>
          <a:bodyPr>
            <a:normAutofit/>
          </a:bodyPr>
          <a:lstStyle/>
          <a:p>
            <a:pPr marL="0" indent="0">
              <a:buNone/>
            </a:pPr>
            <a:r>
              <a:rPr lang="en-US" sz="1400" dirty="0"/>
              <a:t>LOCAL RULE 28. BRIEFS - AND MEMORANDUM CERTIFICATION FOR EVIDENTIARY ATTACHMENTS </a:t>
            </a:r>
          </a:p>
          <a:p>
            <a:pPr marL="0" indent="0">
              <a:buNone/>
            </a:pPr>
            <a:r>
              <a:rPr lang="en-US" sz="1400" dirty="0"/>
              <a:t>Appellate courts are courts of record and may not review or consider evidence that has not first been properly and officially offered, introduced, and considered in the proceedings below. See Denoux v. Vessel Mgmt. Servs., Inc., 07-2143 (La. 5/21/08), 983 So.2d 84. Thus, </a:t>
            </a:r>
            <a:r>
              <a:rPr lang="en-US" sz="1400" b="1" u="sng" dirty="0"/>
              <a:t>all briefs and memoranda filed in this Court with attachments to be considered by this Court as evidence, whether filed in conjunction with appeals, motions, or writ applications, that contain attachments shall contain the following certification</a:t>
            </a:r>
            <a:r>
              <a:rPr lang="en-US" sz="1400" dirty="0"/>
              <a:t>: </a:t>
            </a:r>
          </a:p>
          <a:p>
            <a:pPr marL="0" indent="0">
              <a:buNone/>
            </a:pPr>
            <a:r>
              <a:rPr lang="en-US" sz="1400" dirty="0"/>
              <a:t>“I hereby verify that all attachments to this brief or memorandum, for the purpose of review and consideration as evidence by this Court, have been entered and/or accepted into evidence or proffered as evidence, and/or considered in the lower court, to the best of my knowledge, information and belief. I understand that failure to comply with this local rule may result in this Court’s refusal to consider said attachments. WILLFUL FAILURE TO COMPLY WITH THIS LOCAL RULE MAY SUBJECT ME TO PUNISHMENT FOR CONTEMPT OF COURT.” </a:t>
            </a:r>
          </a:p>
          <a:p>
            <a:pPr marL="0" indent="0">
              <a:buNone/>
            </a:pPr>
            <a:r>
              <a:rPr lang="en-US" sz="1400" dirty="0"/>
              <a:t>No such attachment will be considered by this Court if not filed and/or accepted or proffered, or considered in the lower court unless by Order of this Court for good cause shown. </a:t>
            </a:r>
          </a:p>
        </p:txBody>
      </p:sp>
      <p:sp>
        <p:nvSpPr>
          <p:cNvPr id="6" name="TextBox 5">
            <a:extLst>
              <a:ext uri="{FF2B5EF4-FFF2-40B4-BE49-F238E27FC236}">
                <a16:creationId xmlns:a16="http://schemas.microsoft.com/office/drawing/2014/main" id="{9ABC0D83-9A61-4669-AA21-C51153D65700}"/>
              </a:ext>
            </a:extLst>
          </p:cNvPr>
          <p:cNvSpPr txBox="1"/>
          <p:nvPr/>
        </p:nvSpPr>
        <p:spPr>
          <a:xfrm>
            <a:off x="1117309" y="1524000"/>
            <a:ext cx="10157354" cy="400110"/>
          </a:xfrm>
          <a:prstGeom prst="rect">
            <a:avLst/>
          </a:prstGeom>
          <a:noFill/>
        </p:spPr>
        <p:txBody>
          <a:bodyPr wrap="square" rtlCol="0">
            <a:spAutoFit/>
          </a:bodyPr>
          <a:lstStyle/>
          <a:p>
            <a:r>
              <a:rPr lang="en-US" sz="2000" dirty="0"/>
              <a:t>The answer to this is found in the Third Circuit’s local rules.    </a:t>
            </a:r>
          </a:p>
        </p:txBody>
      </p:sp>
    </p:spTree>
    <p:extLst>
      <p:ext uri="{BB962C8B-B14F-4D97-AF65-F5344CB8AC3E}">
        <p14:creationId xmlns:p14="http://schemas.microsoft.com/office/powerpoint/2010/main" val="3150514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00817-B69E-47E7-CD13-9F8F942B8224}"/>
              </a:ext>
            </a:extLst>
          </p:cNvPr>
          <p:cNvSpPr>
            <a:spLocks noGrp="1"/>
          </p:cNvSpPr>
          <p:nvPr>
            <p:ph type="ctrTitle"/>
          </p:nvPr>
        </p:nvSpPr>
        <p:spPr>
          <a:xfrm>
            <a:off x="313347" y="1295400"/>
            <a:ext cx="7008574" cy="3298825"/>
          </a:xfrm>
        </p:spPr>
        <p:txBody>
          <a:bodyPr>
            <a:normAutofit fontScale="90000"/>
          </a:bodyPr>
          <a:lstStyle/>
          <a:p>
            <a:r>
              <a:rPr lang="en-US" sz="4400" dirty="0"/>
              <a:t>Finals Tips and Takeaways</a:t>
            </a:r>
            <a:br>
              <a:rPr lang="en-US" dirty="0"/>
            </a:br>
            <a:br>
              <a:rPr lang="en-US" dirty="0"/>
            </a:br>
            <a:br>
              <a:rPr lang="en-US" dirty="0"/>
            </a:br>
            <a:br>
              <a:rPr lang="en-US" dirty="0"/>
            </a:br>
            <a:endParaRPr lang="en-US" dirty="0"/>
          </a:p>
        </p:txBody>
      </p:sp>
      <p:sp>
        <p:nvSpPr>
          <p:cNvPr id="3" name="Subtitle 2">
            <a:extLst>
              <a:ext uri="{FF2B5EF4-FFF2-40B4-BE49-F238E27FC236}">
                <a16:creationId xmlns:a16="http://schemas.microsoft.com/office/drawing/2014/main" id="{97CD883B-ED2F-BE67-79A5-4B6C694D32CF}"/>
              </a:ext>
            </a:extLst>
          </p:cNvPr>
          <p:cNvSpPr>
            <a:spLocks noGrp="1"/>
          </p:cNvSpPr>
          <p:nvPr>
            <p:ph type="subTitle" idx="1"/>
          </p:nvPr>
        </p:nvSpPr>
        <p:spPr>
          <a:xfrm>
            <a:off x="379412" y="2209800"/>
            <a:ext cx="7008574" cy="2438400"/>
          </a:xfrm>
        </p:spPr>
        <p:txBody>
          <a:bodyPr>
            <a:normAutofit fontScale="62500" lnSpcReduction="20000"/>
          </a:bodyPr>
          <a:lstStyle/>
          <a:p>
            <a:pPr marL="457200" indent="-457200">
              <a:buFont typeface="Arial" panose="020B0604020202020204" pitchFamily="34" charset="0"/>
              <a:buChar char="•"/>
            </a:pPr>
            <a:r>
              <a:rPr lang="en-US" dirty="0" err="1"/>
              <a:t>Yo</a:t>
            </a:r>
            <a:r>
              <a:rPr lang="en-US" dirty="0"/>
              <a:t>, There Are Rules Here!!! </a:t>
            </a:r>
          </a:p>
          <a:p>
            <a:endParaRPr lang="en-US" dirty="0"/>
          </a:p>
          <a:p>
            <a:pPr marL="457200" indent="-457200">
              <a:buFont typeface="Arial" panose="020B0604020202020204" pitchFamily="34" charset="0"/>
              <a:buChar char="•"/>
            </a:pPr>
            <a:r>
              <a:rPr lang="en-US" dirty="0"/>
              <a:t>There are A LOT of rules here! </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There are A LOT of books with rules here!  </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Think about what your other colleagues discussed today and see if that will help you navigate the rules better. </a:t>
            </a:r>
          </a:p>
          <a:p>
            <a:endParaRPr lang="en-US" dirty="0"/>
          </a:p>
          <a:p>
            <a:pPr marL="457200" indent="-457200">
              <a:buFont typeface="Arial" panose="020B0604020202020204" pitchFamily="34" charset="0"/>
              <a:buChar char="•"/>
            </a:pPr>
            <a:r>
              <a:rPr lang="en-US" dirty="0"/>
              <a:t>Be sure to simply look at all rules that apply and you will be just fine.  </a:t>
            </a:r>
          </a:p>
        </p:txBody>
      </p:sp>
    </p:spTree>
    <p:extLst>
      <p:ext uri="{BB962C8B-B14F-4D97-AF65-F5344CB8AC3E}">
        <p14:creationId xmlns:p14="http://schemas.microsoft.com/office/powerpoint/2010/main" val="1487823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pPr marL="0" indent="0">
              <a:buNone/>
            </a:pPr>
            <a:r>
              <a:rPr lang="en-US" dirty="0"/>
              <a:t>References: </a:t>
            </a:r>
          </a:p>
          <a:p>
            <a:pPr marL="0" indent="0">
              <a:buNone/>
            </a:pPr>
            <a:r>
              <a:rPr lang="en-US" dirty="0"/>
              <a:t>Louisiana Supreme Court: </a:t>
            </a:r>
            <a:r>
              <a:rPr lang="en-US" dirty="0">
                <a:hlinkClick r:id="rId2"/>
              </a:rPr>
              <a:t>https://www.lasc.org/DistrictCourtRules</a:t>
            </a:r>
            <a:endParaRPr lang="en-US" dirty="0"/>
          </a:p>
          <a:p>
            <a:pPr marL="0" indent="0">
              <a:buNone/>
            </a:pPr>
            <a:r>
              <a:rPr lang="en-US" dirty="0"/>
              <a:t>		   </a:t>
            </a:r>
            <a:r>
              <a:rPr lang="en-US" dirty="0">
                <a:hlinkClick r:id="rId3"/>
              </a:rPr>
              <a:t>https://www.lasc.org/Court_Rules?p=Appellate</a:t>
            </a:r>
            <a:endParaRPr lang="en-US" dirty="0"/>
          </a:p>
          <a:p>
            <a:pPr marL="0" indent="0">
              <a:buNone/>
            </a:pPr>
            <a:r>
              <a:rPr lang="en-US" dirty="0"/>
              <a:t>Pictures slides 5 and 10 from </a:t>
            </a:r>
            <a:r>
              <a:rPr lang="en-US" i="1" dirty="0"/>
              <a:t>You </a:t>
            </a:r>
            <a:r>
              <a:rPr lang="en-US" dirty="0"/>
              <a:t>(Watch it on Netflix if you haven’t already!)</a:t>
            </a:r>
          </a:p>
          <a:p>
            <a:endParaRPr lang="en-US" dirty="0"/>
          </a:p>
        </p:txBody>
      </p:sp>
    </p:spTree>
    <p:extLst>
      <p:ext uri="{BB962C8B-B14F-4D97-AF65-F5344CB8AC3E}">
        <p14:creationId xmlns:p14="http://schemas.microsoft.com/office/powerpoint/2010/main" val="3111672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9821" y="228600"/>
            <a:ext cx="10157354" cy="914400"/>
          </a:xfrm>
        </p:spPr>
        <p:txBody>
          <a:bodyPr>
            <a:normAutofit fontScale="90000"/>
          </a:bodyPr>
          <a:lstStyle/>
          <a:p>
            <a:pPr algn="ctr"/>
            <a:r>
              <a:rPr lang="en-US" dirty="0"/>
              <a:t>Rules that we are probably or should at least be used to and familiar with: </a:t>
            </a:r>
          </a:p>
        </p:txBody>
      </p:sp>
      <p:sp>
        <p:nvSpPr>
          <p:cNvPr id="3" name="Content Placeholder 2"/>
          <p:cNvSpPr>
            <a:spLocks noGrp="1"/>
          </p:cNvSpPr>
          <p:nvPr>
            <p:ph idx="1"/>
          </p:nvPr>
        </p:nvSpPr>
        <p:spPr>
          <a:xfrm>
            <a:off x="1059046" y="1600200"/>
            <a:ext cx="10157354" cy="5029200"/>
          </a:xfrm>
        </p:spPr>
        <p:txBody>
          <a:bodyPr>
            <a:normAutofit fontScale="55000" lnSpcReduction="20000"/>
          </a:bodyPr>
          <a:lstStyle/>
          <a:p>
            <a:r>
              <a:rPr lang="en-US" dirty="0"/>
              <a:t>Civil Attorneys: </a:t>
            </a:r>
          </a:p>
          <a:p>
            <a:pPr lvl="1"/>
            <a:r>
              <a:rPr lang="en-US" dirty="0"/>
              <a:t>Louisiana Civil Code (about $676.00 at Claitor’s)</a:t>
            </a:r>
          </a:p>
          <a:p>
            <a:pPr lvl="1"/>
            <a:r>
              <a:rPr lang="en-US" dirty="0"/>
              <a:t>Louisiana Code of Civil Procedure (about $606.00 at Claitor’s)</a:t>
            </a:r>
          </a:p>
          <a:p>
            <a:r>
              <a:rPr lang="en-US" dirty="0"/>
              <a:t>Criminal Attorneys: </a:t>
            </a:r>
          </a:p>
          <a:p>
            <a:pPr lvl="1"/>
            <a:r>
              <a:rPr lang="en-US" dirty="0"/>
              <a:t>Louisiana Statutory Criminal Law and Procedure </a:t>
            </a:r>
          </a:p>
          <a:p>
            <a:pPr marL="426645" lvl="1" indent="0">
              <a:buNone/>
            </a:pPr>
            <a:r>
              <a:rPr lang="en-US" dirty="0"/>
              <a:t>       (about $704.00 at Claitor’s)</a:t>
            </a:r>
          </a:p>
          <a:p>
            <a:r>
              <a:rPr lang="en-US" dirty="0"/>
              <a:t>Family Law Attorneys: </a:t>
            </a:r>
          </a:p>
          <a:p>
            <a:pPr lvl="1"/>
            <a:r>
              <a:rPr lang="en-US" dirty="0"/>
              <a:t>Louisiana Civil Code</a:t>
            </a:r>
          </a:p>
          <a:p>
            <a:pPr lvl="1"/>
            <a:r>
              <a:rPr lang="en-US" dirty="0"/>
              <a:t>Louisiana Code of Civil Procedure </a:t>
            </a:r>
          </a:p>
          <a:p>
            <a:pPr lvl="1"/>
            <a:r>
              <a:rPr lang="en-US" dirty="0"/>
              <a:t>Handbook on Louisiana Family Law a/k/a Family Law Handbook </a:t>
            </a:r>
          </a:p>
          <a:p>
            <a:pPr marL="426645" lvl="1" indent="0">
              <a:buNone/>
            </a:pPr>
            <a:r>
              <a:rPr lang="en-US" dirty="0"/>
              <a:t>           (about $1,368.00 at Claitor’s)</a:t>
            </a:r>
          </a:p>
          <a:p>
            <a:r>
              <a:rPr lang="en-US" dirty="0"/>
              <a:t>Juvenile Attorneys: </a:t>
            </a:r>
          </a:p>
          <a:p>
            <a:pPr lvl="1"/>
            <a:r>
              <a:rPr lang="en-US" dirty="0"/>
              <a:t>Louisiana Children’s Code Handbook </a:t>
            </a:r>
          </a:p>
          <a:p>
            <a:pPr marL="426645" lvl="1" indent="0">
              <a:buNone/>
            </a:pPr>
            <a:r>
              <a:rPr lang="en-US" dirty="0"/>
              <a:t>         (about $1,139.00 at Claitor’s)</a:t>
            </a:r>
          </a:p>
          <a:p>
            <a:r>
              <a:rPr lang="en-US" dirty="0"/>
              <a:t>Appellate Attorneys: </a:t>
            </a:r>
          </a:p>
          <a:p>
            <a:pPr lvl="1"/>
            <a:r>
              <a:rPr lang="en-US" dirty="0"/>
              <a:t>Uniform Rules of Appellate Courts </a:t>
            </a:r>
          </a:p>
        </p:txBody>
      </p:sp>
      <p:pic>
        <p:nvPicPr>
          <p:cNvPr id="4" name="Picture 6">
            <a:extLst>
              <a:ext uri="{FF2B5EF4-FFF2-40B4-BE49-F238E27FC236}">
                <a16:creationId xmlns:a16="http://schemas.microsoft.com/office/drawing/2014/main" id="{CCFC2C86-94F0-7D92-98C1-29770262C8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5212" y="1472120"/>
            <a:ext cx="1554480" cy="134728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194F79F5-1A08-155D-E864-32F8D482F5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9212" y="1138604"/>
            <a:ext cx="1554480" cy="1347281"/>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Handbook on Louisiana Family Law 2023-2024">
            <a:extLst>
              <a:ext uri="{FF2B5EF4-FFF2-40B4-BE49-F238E27FC236}">
                <a16:creationId xmlns:a16="http://schemas.microsoft.com/office/drawing/2014/main" id="{3304079B-9ED1-325D-89EC-4C246B4DAF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37612" y="3276600"/>
            <a:ext cx="1576338" cy="1447801"/>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Louisiana Statutory Criminal Law and Procedure 2025">
            <a:extLst>
              <a:ext uri="{FF2B5EF4-FFF2-40B4-BE49-F238E27FC236}">
                <a16:creationId xmlns:a16="http://schemas.microsoft.com/office/drawing/2014/main" id="{4FF34419-B89C-4702-1746-80506748C5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99212" y="2610566"/>
            <a:ext cx="1555267" cy="1447801"/>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Louisiana Children's Code Handbook, 2023-2024">
            <a:extLst>
              <a:ext uri="{FF2B5EF4-FFF2-40B4-BE49-F238E27FC236}">
                <a16:creationId xmlns:a16="http://schemas.microsoft.com/office/drawing/2014/main" id="{FC18B98A-FDB9-1EDA-D239-0D0DFF942B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99212" y="4286967"/>
            <a:ext cx="1554480" cy="1344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892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7309" y="76200"/>
            <a:ext cx="10157354" cy="1143000"/>
          </a:xfrm>
        </p:spPr>
        <p:txBody>
          <a:bodyPr/>
          <a:lstStyle/>
          <a:p>
            <a:pPr algn="ctr"/>
            <a:r>
              <a:rPr lang="en-US" dirty="0"/>
              <a:t>Thank You!!! </a:t>
            </a:r>
          </a:p>
        </p:txBody>
      </p:sp>
      <p:sp>
        <p:nvSpPr>
          <p:cNvPr id="3" name="Content Placeholder 2"/>
          <p:cNvSpPr>
            <a:spLocks noGrp="1"/>
          </p:cNvSpPr>
          <p:nvPr>
            <p:ph idx="1"/>
          </p:nvPr>
        </p:nvSpPr>
        <p:spPr>
          <a:xfrm>
            <a:off x="608013" y="1473200"/>
            <a:ext cx="4800600" cy="4572000"/>
          </a:xfrm>
        </p:spPr>
        <p:txBody>
          <a:bodyPr/>
          <a:lstStyle/>
          <a:p>
            <a:r>
              <a:rPr lang="en-US" dirty="0"/>
              <a:t>Dr. Dwazendra J. Smith, Esq. </a:t>
            </a:r>
          </a:p>
          <a:p>
            <a:r>
              <a:rPr lang="en-US" dirty="0"/>
              <a:t>(337) 534-4020 </a:t>
            </a:r>
          </a:p>
          <a:p>
            <a:r>
              <a:rPr lang="en-US" dirty="0">
                <a:hlinkClick r:id="rId2"/>
              </a:rPr>
              <a:t>dwa@dsmithlegal.com</a:t>
            </a:r>
            <a:endParaRPr lang="en-US" dirty="0"/>
          </a:p>
          <a:p>
            <a:r>
              <a:rPr lang="en-US" dirty="0">
                <a:hlinkClick r:id="rId3"/>
              </a:rPr>
              <a:t>www.dsmithlegal.com</a:t>
            </a:r>
            <a:endParaRPr lang="en-US" dirty="0"/>
          </a:p>
          <a:p>
            <a:endParaRPr lang="en-US" dirty="0"/>
          </a:p>
        </p:txBody>
      </p:sp>
      <p:pic>
        <p:nvPicPr>
          <p:cNvPr id="5" name="Picture 4" descr="A person smiling at camera&#10;&#10;AI-generated content may be incorrect.">
            <a:extLst>
              <a:ext uri="{FF2B5EF4-FFF2-40B4-BE49-F238E27FC236}">
                <a16:creationId xmlns:a16="http://schemas.microsoft.com/office/drawing/2014/main" id="{F2BD09DD-8F8D-2C27-1DFF-A107FD5FD2C4}"/>
              </a:ext>
            </a:extLst>
          </p:cNvPr>
          <p:cNvPicPr>
            <a:picLocks noChangeAspect="1"/>
          </p:cNvPicPr>
          <p:nvPr/>
        </p:nvPicPr>
        <p:blipFill>
          <a:blip r:embed="rId4"/>
          <a:stretch>
            <a:fillRect/>
          </a:stretch>
        </p:blipFill>
        <p:spPr>
          <a:xfrm>
            <a:off x="5408612" y="1473200"/>
            <a:ext cx="6477000" cy="4572000"/>
          </a:xfrm>
          <a:prstGeom prst="rect">
            <a:avLst/>
          </a:prstGeom>
        </p:spPr>
      </p:pic>
      <p:pic>
        <p:nvPicPr>
          <p:cNvPr id="6" name="Picture 5" descr="A logo with gold wings and red letters&#10;&#10;Description automatically generated">
            <a:extLst>
              <a:ext uri="{FF2B5EF4-FFF2-40B4-BE49-F238E27FC236}">
                <a16:creationId xmlns:a16="http://schemas.microsoft.com/office/drawing/2014/main" id="{83ABCD25-B077-02C1-BAB4-10A7E0D63C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612" y="5384800"/>
            <a:ext cx="1624297" cy="1582044"/>
          </a:xfrm>
          <a:prstGeom prst="rect">
            <a:avLst/>
          </a:prstGeom>
        </p:spPr>
      </p:pic>
    </p:spTree>
    <p:extLst>
      <p:ext uri="{BB962C8B-B14F-4D97-AF65-F5344CB8AC3E}">
        <p14:creationId xmlns:p14="http://schemas.microsoft.com/office/powerpoint/2010/main" val="1097249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97459-9671-AFBA-BD2A-075D5F5B4266}"/>
              </a:ext>
            </a:extLst>
          </p:cNvPr>
          <p:cNvSpPr>
            <a:spLocks noGrp="1"/>
          </p:cNvSpPr>
          <p:nvPr>
            <p:ph type="title"/>
          </p:nvPr>
        </p:nvSpPr>
        <p:spPr>
          <a:xfrm>
            <a:off x="2513012" y="5257800"/>
            <a:ext cx="7313295" cy="762000"/>
          </a:xfrm>
        </p:spPr>
        <p:txBody>
          <a:bodyPr>
            <a:normAutofit fontScale="90000"/>
          </a:bodyPr>
          <a:lstStyle/>
          <a:p>
            <a:pPr algn="just"/>
            <a:r>
              <a:rPr lang="en-US" dirty="0"/>
              <a:t>Generally, when you get ready to do anything that pertains to rules, what is the first thing that you do? For example, when you’re writing a petition or answering an exception or motion, what do you do? </a:t>
            </a:r>
          </a:p>
        </p:txBody>
      </p:sp>
      <p:pic>
        <p:nvPicPr>
          <p:cNvPr id="6" name="Picture Placeholder 5" descr="A person with dark hair&#10;&#10;AI-generated content may be incorrect.">
            <a:extLst>
              <a:ext uri="{FF2B5EF4-FFF2-40B4-BE49-F238E27FC236}">
                <a16:creationId xmlns:a16="http://schemas.microsoft.com/office/drawing/2014/main" id="{2C7AF2A6-031C-0670-F1BB-5DD9EDFBD90C}"/>
              </a:ext>
            </a:extLst>
          </p:cNvPr>
          <p:cNvPicPr>
            <a:picLocks noGrp="1" noChangeAspect="1"/>
          </p:cNvPicPr>
          <p:nvPr>
            <p:ph type="pic" idx="1"/>
          </p:nvPr>
        </p:nvPicPr>
        <p:blipFill>
          <a:blip r:embed="rId2"/>
          <a:srcRect l="3808" r="3808"/>
          <a:stretch>
            <a:fillRect/>
          </a:stretch>
        </p:blipFill>
        <p:spPr/>
      </p:pic>
    </p:spTree>
    <p:extLst>
      <p:ext uri="{BB962C8B-B14F-4D97-AF65-F5344CB8AC3E}">
        <p14:creationId xmlns:p14="http://schemas.microsoft.com/office/powerpoint/2010/main" val="3495410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PencilGrayscale/>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rainbow colored background with white text&#10;&#10;AI-generated content may be incorrect.">
            <a:extLst>
              <a:ext uri="{FF2B5EF4-FFF2-40B4-BE49-F238E27FC236}">
                <a16:creationId xmlns:a16="http://schemas.microsoft.com/office/drawing/2014/main" id="{ACBEC324-3336-2C2B-34DC-37C4702A0967}"/>
              </a:ext>
            </a:extLst>
          </p:cNvPr>
          <p:cNvPicPr>
            <a:picLocks noChangeAspect="1"/>
          </p:cNvPicPr>
          <p:nvPr/>
        </p:nvPicPr>
        <p:blipFill>
          <a:blip r:embed="rId4"/>
          <a:stretch>
            <a:fillRect/>
          </a:stretch>
        </p:blipFill>
        <p:spPr>
          <a:xfrm>
            <a:off x="1293812" y="1676400"/>
            <a:ext cx="8839200" cy="3352800"/>
          </a:xfrm>
          <a:prstGeom prst="rect">
            <a:avLst/>
          </a:prstGeom>
        </p:spPr>
      </p:pic>
    </p:spTree>
    <p:extLst>
      <p:ext uri="{BB962C8B-B14F-4D97-AF65-F5344CB8AC3E}">
        <p14:creationId xmlns:p14="http://schemas.microsoft.com/office/powerpoint/2010/main" val="3568419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83655B-EDAB-B4BF-7C78-F33681A1BAE7}"/>
              </a:ext>
            </a:extLst>
          </p:cNvPr>
          <p:cNvSpPr>
            <a:spLocks noGrp="1"/>
          </p:cNvSpPr>
          <p:nvPr>
            <p:ph type="title"/>
          </p:nvPr>
        </p:nvSpPr>
        <p:spPr/>
        <p:txBody>
          <a:bodyPr>
            <a:normAutofit fontScale="90000"/>
          </a:bodyPr>
          <a:lstStyle/>
          <a:p>
            <a:pPr algn="ctr"/>
            <a:r>
              <a:rPr lang="en-US" dirty="0"/>
              <a:t>Triva Question #1 (Civil Attorneys and Family Law Attorneys): </a:t>
            </a:r>
            <a:br>
              <a:rPr lang="en-US" dirty="0"/>
            </a:br>
            <a:r>
              <a:rPr lang="en-US" sz="2700" dirty="0"/>
              <a:t>What is required to accompany an exception or motion?  </a:t>
            </a:r>
          </a:p>
        </p:txBody>
      </p:sp>
      <p:pic>
        <p:nvPicPr>
          <p:cNvPr id="8" name="Content Placeholder 7" descr="A hand holding a sign&#10;&#10;AI-generated content may be incorrect.">
            <a:extLst>
              <a:ext uri="{FF2B5EF4-FFF2-40B4-BE49-F238E27FC236}">
                <a16:creationId xmlns:a16="http://schemas.microsoft.com/office/drawing/2014/main" id="{D63CE8C2-A360-55CC-082D-8B2E337A2069}"/>
              </a:ext>
            </a:extLst>
          </p:cNvPr>
          <p:cNvPicPr>
            <a:picLocks noGrp="1" noChangeAspect="1"/>
          </p:cNvPicPr>
          <p:nvPr>
            <p:ph sz="half" idx="1"/>
          </p:nvPr>
        </p:nvPicPr>
        <p:blipFill>
          <a:blip r:embed="rId2"/>
          <a:stretch>
            <a:fillRect/>
          </a:stretch>
        </p:blipFill>
        <p:spPr>
          <a:xfrm>
            <a:off x="1117309" y="1981200"/>
            <a:ext cx="4976813" cy="3352800"/>
          </a:xfrm>
        </p:spPr>
      </p:pic>
      <p:sp>
        <p:nvSpPr>
          <p:cNvPr id="4" name="Content Placeholder 3">
            <a:extLst>
              <a:ext uri="{FF2B5EF4-FFF2-40B4-BE49-F238E27FC236}">
                <a16:creationId xmlns:a16="http://schemas.microsoft.com/office/drawing/2014/main" id="{1DFE4B05-7AFB-685F-9D5C-A210EF5274AB}"/>
              </a:ext>
            </a:extLst>
          </p:cNvPr>
          <p:cNvSpPr>
            <a:spLocks noGrp="1"/>
          </p:cNvSpPr>
          <p:nvPr>
            <p:ph sz="half" idx="2"/>
          </p:nvPr>
        </p:nvSpPr>
        <p:spPr>
          <a:xfrm>
            <a:off x="1117018" y="5343909"/>
            <a:ext cx="4977104" cy="1574800"/>
          </a:xfrm>
        </p:spPr>
        <p:txBody>
          <a:bodyPr>
            <a:normAutofit lnSpcReduction="10000"/>
          </a:bodyPr>
          <a:lstStyle/>
          <a:p>
            <a:pPr marL="0" indent="0">
              <a:buNone/>
            </a:pPr>
            <a:r>
              <a:rPr lang="en-US" dirty="0"/>
              <a:t>B: An Order </a:t>
            </a:r>
          </a:p>
          <a:p>
            <a:pPr marL="0" indent="0">
              <a:buNone/>
            </a:pPr>
            <a:r>
              <a:rPr lang="en-US" dirty="0"/>
              <a:t>C: A Memorandum in Support </a:t>
            </a:r>
          </a:p>
          <a:p>
            <a:pPr marL="0" indent="0">
              <a:buNone/>
            </a:pPr>
            <a:r>
              <a:rPr lang="en-US" dirty="0"/>
              <a:t>D: Both B &amp; C </a:t>
            </a:r>
          </a:p>
        </p:txBody>
      </p:sp>
      <p:sp>
        <p:nvSpPr>
          <p:cNvPr id="9" name="TextBox 8">
            <a:extLst>
              <a:ext uri="{FF2B5EF4-FFF2-40B4-BE49-F238E27FC236}">
                <a16:creationId xmlns:a16="http://schemas.microsoft.com/office/drawing/2014/main" id="{3BA5B37F-F6FE-50D7-4E59-2BB4AA7A53C6}"/>
              </a:ext>
            </a:extLst>
          </p:cNvPr>
          <p:cNvSpPr txBox="1"/>
          <p:nvPr/>
        </p:nvSpPr>
        <p:spPr>
          <a:xfrm>
            <a:off x="1117309" y="1581182"/>
            <a:ext cx="2614903" cy="443198"/>
          </a:xfrm>
          <a:prstGeom prst="rect">
            <a:avLst/>
          </a:prstGeom>
          <a:noFill/>
        </p:spPr>
        <p:txBody>
          <a:bodyPr wrap="square" rtlCol="0">
            <a:spAutoFit/>
          </a:bodyPr>
          <a:lstStyle/>
          <a:p>
            <a:pPr>
              <a:lnSpc>
                <a:spcPct val="95000"/>
              </a:lnSpc>
            </a:pPr>
            <a:r>
              <a:rPr lang="en-US" dirty="0"/>
              <a:t>A: </a:t>
            </a:r>
          </a:p>
        </p:txBody>
      </p:sp>
    </p:spTree>
    <p:extLst>
      <p:ext uri="{BB962C8B-B14F-4D97-AF65-F5344CB8AC3E}">
        <p14:creationId xmlns:p14="http://schemas.microsoft.com/office/powerpoint/2010/main" val="964370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E921D-2543-CDBC-AEA4-B222B55196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0C6EC3-4BDA-90AA-4168-4E0D696D8AB6}"/>
              </a:ext>
            </a:extLst>
          </p:cNvPr>
          <p:cNvSpPr>
            <a:spLocks noGrp="1"/>
          </p:cNvSpPr>
          <p:nvPr>
            <p:ph type="title"/>
          </p:nvPr>
        </p:nvSpPr>
        <p:spPr>
          <a:xfrm>
            <a:off x="519631" y="228600"/>
            <a:ext cx="11353800" cy="1397000"/>
          </a:xfrm>
        </p:spPr>
        <p:txBody>
          <a:bodyPr>
            <a:normAutofit fontScale="90000"/>
          </a:bodyPr>
          <a:lstStyle/>
          <a:p>
            <a:pPr algn="ctr"/>
            <a:r>
              <a:rPr lang="en-US" sz="3800" dirty="0"/>
              <a:t>Triva Question #2 (Civil Attorneys and Family Law Attorneys): </a:t>
            </a:r>
            <a:br>
              <a:rPr lang="en-US" dirty="0"/>
            </a:br>
            <a:r>
              <a:rPr lang="en-US" sz="2700" dirty="0"/>
              <a:t>What is a memorandum </a:t>
            </a:r>
            <a:r>
              <a:rPr lang="en-US" sz="2700" u="sng" dirty="0"/>
              <a:t>in support of</a:t>
            </a:r>
            <a:r>
              <a:rPr lang="en-US" sz="2700" dirty="0"/>
              <a:t> a motion </a:t>
            </a:r>
            <a:br>
              <a:rPr lang="en-US" sz="2700" dirty="0"/>
            </a:br>
            <a:r>
              <a:rPr lang="en-US" sz="2700" dirty="0"/>
              <a:t>for summary judgment required to contain?   </a:t>
            </a:r>
          </a:p>
        </p:txBody>
      </p:sp>
      <p:pic>
        <p:nvPicPr>
          <p:cNvPr id="8" name="Content Placeholder 7" descr="A hand holding a sign&#10;&#10;AI-generated content may be incorrect.">
            <a:extLst>
              <a:ext uri="{FF2B5EF4-FFF2-40B4-BE49-F238E27FC236}">
                <a16:creationId xmlns:a16="http://schemas.microsoft.com/office/drawing/2014/main" id="{161A6431-A777-C7D0-EE30-C92B3CEDE32F}"/>
              </a:ext>
            </a:extLst>
          </p:cNvPr>
          <p:cNvPicPr>
            <a:picLocks noGrp="1" noChangeAspect="1"/>
          </p:cNvPicPr>
          <p:nvPr>
            <p:ph sz="half" idx="1"/>
          </p:nvPr>
        </p:nvPicPr>
        <p:blipFill>
          <a:blip r:embed="rId2"/>
          <a:stretch>
            <a:fillRect/>
          </a:stretch>
        </p:blipFill>
        <p:spPr>
          <a:xfrm>
            <a:off x="1117018" y="1828800"/>
            <a:ext cx="4976813" cy="3352800"/>
          </a:xfrm>
        </p:spPr>
      </p:pic>
      <p:sp>
        <p:nvSpPr>
          <p:cNvPr id="4" name="Content Placeholder 3">
            <a:extLst>
              <a:ext uri="{FF2B5EF4-FFF2-40B4-BE49-F238E27FC236}">
                <a16:creationId xmlns:a16="http://schemas.microsoft.com/office/drawing/2014/main" id="{7CDBB568-36E7-9170-E7B5-E8E588D33ADA}"/>
              </a:ext>
            </a:extLst>
          </p:cNvPr>
          <p:cNvSpPr>
            <a:spLocks noGrp="1"/>
          </p:cNvSpPr>
          <p:nvPr>
            <p:ph sz="half" idx="2"/>
          </p:nvPr>
        </p:nvSpPr>
        <p:spPr>
          <a:xfrm>
            <a:off x="1117018" y="5210417"/>
            <a:ext cx="10768594" cy="1574800"/>
          </a:xfrm>
        </p:spPr>
        <p:txBody>
          <a:bodyPr>
            <a:normAutofit fontScale="55000" lnSpcReduction="20000"/>
          </a:bodyPr>
          <a:lstStyle/>
          <a:p>
            <a:pPr marL="0" indent="0">
              <a:buNone/>
            </a:pPr>
            <a:r>
              <a:rPr lang="en-US" dirty="0"/>
              <a:t>B:  A list of the essential legal elements necessary for the mover to be entitled to judgment </a:t>
            </a:r>
          </a:p>
          <a:p>
            <a:pPr marL="0" indent="0">
              <a:buNone/>
            </a:pPr>
            <a:r>
              <a:rPr lang="en-US" dirty="0"/>
              <a:t>C:  A list of the material facts that the mover contends are not genuinely disputed</a:t>
            </a:r>
          </a:p>
          <a:p>
            <a:pPr marL="0" indent="0">
              <a:buNone/>
            </a:pPr>
            <a:r>
              <a:rPr lang="en-US" dirty="0"/>
              <a:t>D:  A reference to the document proving each such fact, with the pertinent part containing proof of the fact designated</a:t>
            </a:r>
          </a:p>
          <a:p>
            <a:pPr marL="0" indent="0">
              <a:buNone/>
            </a:pPr>
            <a:r>
              <a:rPr lang="en-US" dirty="0"/>
              <a:t>E:   B, C, and D </a:t>
            </a:r>
          </a:p>
        </p:txBody>
      </p:sp>
      <p:sp>
        <p:nvSpPr>
          <p:cNvPr id="9" name="TextBox 8">
            <a:extLst>
              <a:ext uri="{FF2B5EF4-FFF2-40B4-BE49-F238E27FC236}">
                <a16:creationId xmlns:a16="http://schemas.microsoft.com/office/drawing/2014/main" id="{F9A1DB9E-5BCA-7F72-18AD-C98FC0A9F2AB}"/>
              </a:ext>
            </a:extLst>
          </p:cNvPr>
          <p:cNvSpPr txBox="1"/>
          <p:nvPr/>
        </p:nvSpPr>
        <p:spPr>
          <a:xfrm>
            <a:off x="1117309" y="1581182"/>
            <a:ext cx="2614903" cy="282385"/>
          </a:xfrm>
          <a:prstGeom prst="rect">
            <a:avLst/>
          </a:prstGeom>
          <a:noFill/>
        </p:spPr>
        <p:txBody>
          <a:bodyPr wrap="square" rtlCol="0">
            <a:spAutoFit/>
          </a:bodyPr>
          <a:lstStyle/>
          <a:p>
            <a:pPr>
              <a:lnSpc>
                <a:spcPct val="95000"/>
              </a:lnSpc>
            </a:pPr>
            <a:r>
              <a:rPr lang="en-US" sz="1300" dirty="0"/>
              <a:t>A: </a:t>
            </a:r>
          </a:p>
        </p:txBody>
      </p:sp>
    </p:spTree>
    <p:extLst>
      <p:ext uri="{BB962C8B-B14F-4D97-AF65-F5344CB8AC3E}">
        <p14:creationId xmlns:p14="http://schemas.microsoft.com/office/powerpoint/2010/main" val="1836274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BD258-776B-88B4-68ED-80F0EDB9DC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D17477-2A53-7258-538B-194364A73EC6}"/>
              </a:ext>
            </a:extLst>
          </p:cNvPr>
          <p:cNvSpPr>
            <a:spLocks noGrp="1"/>
          </p:cNvSpPr>
          <p:nvPr>
            <p:ph type="title"/>
          </p:nvPr>
        </p:nvSpPr>
        <p:spPr>
          <a:xfrm>
            <a:off x="311533" y="183039"/>
            <a:ext cx="11582400" cy="1397000"/>
          </a:xfrm>
        </p:spPr>
        <p:txBody>
          <a:bodyPr>
            <a:normAutofit fontScale="90000"/>
          </a:bodyPr>
          <a:lstStyle/>
          <a:p>
            <a:pPr algn="ctr"/>
            <a:r>
              <a:rPr lang="en-US" sz="3800" dirty="0"/>
              <a:t>Triva Question #3 (Civil Attorneys and Family Law Attorneys): </a:t>
            </a:r>
            <a:br>
              <a:rPr lang="en-US" dirty="0"/>
            </a:br>
            <a:r>
              <a:rPr lang="en-US" sz="2700" dirty="0"/>
              <a:t>What is a memorandum </a:t>
            </a:r>
            <a:r>
              <a:rPr lang="en-US" sz="2700" u="sng" dirty="0"/>
              <a:t>in opposition to</a:t>
            </a:r>
            <a:r>
              <a:rPr lang="en-US" sz="2700" dirty="0"/>
              <a:t> a motion </a:t>
            </a:r>
            <a:br>
              <a:rPr lang="en-US" sz="2700" dirty="0"/>
            </a:br>
            <a:r>
              <a:rPr lang="en-US" sz="2700" dirty="0"/>
              <a:t>for summary judgment required to contain?   </a:t>
            </a:r>
          </a:p>
        </p:txBody>
      </p:sp>
      <p:pic>
        <p:nvPicPr>
          <p:cNvPr id="8" name="Content Placeholder 7" descr="A hand holding a sign&#10;&#10;AI-generated content may be incorrect.">
            <a:extLst>
              <a:ext uri="{FF2B5EF4-FFF2-40B4-BE49-F238E27FC236}">
                <a16:creationId xmlns:a16="http://schemas.microsoft.com/office/drawing/2014/main" id="{2C20A51B-A68B-D275-2DFE-AE5B9DDDE427}"/>
              </a:ext>
            </a:extLst>
          </p:cNvPr>
          <p:cNvPicPr>
            <a:picLocks noGrp="1" noChangeAspect="1"/>
          </p:cNvPicPr>
          <p:nvPr>
            <p:ph sz="half" idx="1"/>
          </p:nvPr>
        </p:nvPicPr>
        <p:blipFill>
          <a:blip r:embed="rId2"/>
          <a:stretch>
            <a:fillRect/>
          </a:stretch>
        </p:blipFill>
        <p:spPr>
          <a:xfrm>
            <a:off x="1117018" y="1600200"/>
            <a:ext cx="4976813" cy="3352800"/>
          </a:xfrm>
        </p:spPr>
      </p:pic>
      <p:sp>
        <p:nvSpPr>
          <p:cNvPr id="4" name="Content Placeholder 3">
            <a:extLst>
              <a:ext uri="{FF2B5EF4-FFF2-40B4-BE49-F238E27FC236}">
                <a16:creationId xmlns:a16="http://schemas.microsoft.com/office/drawing/2014/main" id="{8D9D61BC-76FC-EC28-A13C-9608D70DB35A}"/>
              </a:ext>
            </a:extLst>
          </p:cNvPr>
          <p:cNvSpPr>
            <a:spLocks noGrp="1"/>
          </p:cNvSpPr>
          <p:nvPr>
            <p:ph sz="half" idx="2"/>
          </p:nvPr>
        </p:nvSpPr>
        <p:spPr>
          <a:xfrm>
            <a:off x="1117018" y="5023049"/>
            <a:ext cx="10768594" cy="1828800"/>
          </a:xfrm>
        </p:spPr>
        <p:txBody>
          <a:bodyPr>
            <a:normAutofit fontScale="47500" lnSpcReduction="20000"/>
          </a:bodyPr>
          <a:lstStyle/>
          <a:p>
            <a:pPr marL="0" indent="0">
              <a:buNone/>
            </a:pPr>
            <a:r>
              <a:rPr lang="en-US" dirty="0"/>
              <a:t>B:  A list of the material facts that the opponent contends are genuinely disputed </a:t>
            </a:r>
          </a:p>
          <a:p>
            <a:pPr marL="0" indent="0">
              <a:buNone/>
            </a:pPr>
            <a:r>
              <a:rPr lang="en-US" dirty="0"/>
              <a:t>C:  A reference to the document proving that each such fact is genuinely disputed, with the pertinent part designated</a:t>
            </a:r>
          </a:p>
          <a:p>
            <a:pPr marL="0" indent="0">
              <a:buNone/>
            </a:pPr>
            <a:r>
              <a:rPr lang="en-US" dirty="0"/>
              <a:t>D:  A list of the essential legal elements necessary for the mover to be entitled to judgment</a:t>
            </a:r>
          </a:p>
          <a:p>
            <a:pPr marL="0" indent="0">
              <a:buNone/>
            </a:pPr>
            <a:r>
              <a:rPr lang="en-US" dirty="0"/>
              <a:t>E:   B and C</a:t>
            </a:r>
          </a:p>
          <a:p>
            <a:pPr marL="0" indent="0">
              <a:buNone/>
            </a:pPr>
            <a:r>
              <a:rPr lang="en-US" dirty="0"/>
              <a:t>F:   B, C, and D  </a:t>
            </a:r>
          </a:p>
        </p:txBody>
      </p:sp>
      <p:sp>
        <p:nvSpPr>
          <p:cNvPr id="9" name="TextBox 8">
            <a:extLst>
              <a:ext uri="{FF2B5EF4-FFF2-40B4-BE49-F238E27FC236}">
                <a16:creationId xmlns:a16="http://schemas.microsoft.com/office/drawing/2014/main" id="{8E457CF3-AB9F-5298-8AB6-BBA6D3243C27}"/>
              </a:ext>
            </a:extLst>
          </p:cNvPr>
          <p:cNvSpPr txBox="1"/>
          <p:nvPr/>
        </p:nvSpPr>
        <p:spPr>
          <a:xfrm>
            <a:off x="1117018" y="1390814"/>
            <a:ext cx="2614903" cy="282385"/>
          </a:xfrm>
          <a:prstGeom prst="rect">
            <a:avLst/>
          </a:prstGeom>
          <a:noFill/>
        </p:spPr>
        <p:txBody>
          <a:bodyPr wrap="square" rtlCol="0">
            <a:spAutoFit/>
          </a:bodyPr>
          <a:lstStyle/>
          <a:p>
            <a:pPr>
              <a:lnSpc>
                <a:spcPct val="95000"/>
              </a:lnSpc>
            </a:pPr>
            <a:r>
              <a:rPr lang="en-US" sz="1300" dirty="0"/>
              <a:t>A: </a:t>
            </a:r>
          </a:p>
        </p:txBody>
      </p:sp>
    </p:spTree>
    <p:extLst>
      <p:ext uri="{BB962C8B-B14F-4D97-AF65-F5344CB8AC3E}">
        <p14:creationId xmlns:p14="http://schemas.microsoft.com/office/powerpoint/2010/main" val="1815974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lass open house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80000" r="-50000" b="180000"/>
          </a:path>
        </a:gradFill>
        <a:gradFill rotWithShape="1">
          <a:gsLst>
            <a:gs pos="0">
              <a:schemeClr val="phClr">
                <a:tint val="80000"/>
                <a:satMod val="300000"/>
              </a:schemeClr>
            </a:gs>
            <a:gs pos="100000">
              <a:schemeClr val="phClr">
                <a:shade val="30000"/>
                <a:satMod val="200000"/>
              </a:schemeClr>
            </a:gs>
          </a:gsLst>
          <a:path path="circle">
            <a:fillToRect l="30000" t="30000" r="70000" b="100000"/>
          </a:path>
        </a:gradFill>
      </a:bgFillStyleLst>
    </a:fmtScheme>
  </a:themeElements>
  <a:objectDefaults>
    <a:spDef>
      <a:spPr>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5000"/>
          </a:lnSpc>
          <a:defRPr/>
        </a:defPPr>
      </a:lstStyle>
    </a:txDef>
  </a:objectDefaults>
  <a:extraClrSchemeLst/>
  <a:extLst>
    <a:ext uri="{05A4C25C-085E-4340-85A3-A5531E510DB2}">
      <thm15:themeFamily xmlns:thm15="http://schemas.microsoft.com/office/thememl/2012/main" name="Classroom open house presentation.potx" id="{AB7D8AB0-4323-4322-AB21-8CB398DB9E96}" vid="{5BFEA1FF-C39F-48A2-B239-4B55565FC3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open house presentation</Template>
  <TotalTime>1898</TotalTime>
  <Words>9264</Words>
  <Application>Microsoft Office PowerPoint</Application>
  <PresentationFormat>Custom</PresentationFormat>
  <Paragraphs>472</Paragraphs>
  <Slides>40</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Aharoni</vt:lpstr>
      <vt:lpstr>Arial</vt:lpstr>
      <vt:lpstr>Century Gothic</vt:lpstr>
      <vt:lpstr>Class open house presentation</vt:lpstr>
      <vt:lpstr>Yo, There Are  Rules Here!!</vt:lpstr>
      <vt:lpstr>Agenda     </vt:lpstr>
      <vt:lpstr>Who’s Here Today?  </vt:lpstr>
      <vt:lpstr>Rules that we are probably or should at least be used to and familiar with: </vt:lpstr>
      <vt:lpstr>Generally, when you get ready to do anything that pertains to rules, what is the first thing that you do? For example, when you’re writing a petition or answering an exception or motion, what do you do? </vt:lpstr>
      <vt:lpstr>PowerPoint Presentation</vt:lpstr>
      <vt:lpstr>Triva Question #1 (Civil Attorneys and Family Law Attorneys):  What is required to accompany an exception or motion?  </vt:lpstr>
      <vt:lpstr>Triva Question #2 (Civil Attorneys and Family Law Attorneys):  What is a memorandum in support of a motion  for summary judgment required to contain?   </vt:lpstr>
      <vt:lpstr>Triva Question #3 (Civil Attorneys and Family Law Attorneys):  What is a memorandum in opposition to a motion  for summary judgment required to contain?   </vt:lpstr>
      <vt:lpstr>Who said nothing? Ok, we shall see how this unfolds… </vt:lpstr>
      <vt:lpstr>Triva Question #4 (Criminal Law Attorneys): Can a defendant in a capital felony case waive formal arraignment and enter a plea of not guilty without appearing in person? If yes, under what circumstances?    </vt:lpstr>
      <vt:lpstr>Triva Question #5 (Juvenile Attorneys):  When DDS is the custodian (before adjudication), how long does DDS have to inform the court that a child has been moved from one place to another?    </vt:lpstr>
      <vt:lpstr>Triva Question #6 (Appellate Attorneys):  A certification is required to be attached to all briefs or memoranda filed that states all evidence submitted has first been properly and officially offered, introduced, and considered in the proceedings below (this is for the Third Circuit Court of Appeal).</vt:lpstr>
      <vt:lpstr>Rules We May Not Be Familiar With (State Court) </vt:lpstr>
      <vt:lpstr>Rules We May Not Be Familiar With (Courts of Appeal) </vt:lpstr>
      <vt:lpstr>Title I:  Rules for Proceedings in District Courts, Family Courts, and Juvenile Courts  </vt:lpstr>
      <vt:lpstr>A couple of interesting rules to note in Title I  (20 pages total, but a lot of good information):        </vt:lpstr>
      <vt:lpstr>Title II:  Rules for Civil Proceedings in District Courts </vt:lpstr>
      <vt:lpstr>Important to note in Title II (19 pages total, but a lot of good information):         </vt:lpstr>
      <vt:lpstr>Important to note in Title II Continued:         </vt:lpstr>
      <vt:lpstr>Important to note in Title II Continued:         </vt:lpstr>
      <vt:lpstr>Important to note in Title II Continued:         </vt:lpstr>
      <vt:lpstr>Title III:  Rules for Criminal Proceedings in District Courts </vt:lpstr>
      <vt:lpstr>Important to note in Title III:     </vt:lpstr>
      <vt:lpstr>Title IV:  Rules for Family Proceedings in District Courts, in the Family Court for the Parish of East Baton Rouge, and Proceedings in Juvenile and District Courts Pursuant to Title IV-D of the Social Security Act  </vt:lpstr>
      <vt:lpstr>Important to note in Title IV (19 pages):   </vt:lpstr>
      <vt:lpstr>Important to note in Title IV Continued:   </vt:lpstr>
      <vt:lpstr>Important to note in Title IV Continued:   </vt:lpstr>
      <vt:lpstr>Important to note in Title IV Continued:   </vt:lpstr>
      <vt:lpstr>Title V:  Rules for Juvenile Proceedings in District Courts and in Juvenile Courts for the Parishes of East Baton Rouge, Orleans, Jefferson, and Caddo     </vt:lpstr>
      <vt:lpstr>Important to note in Title V:    </vt:lpstr>
      <vt:lpstr>Title VI:  Rules for Litigation Filed by Inmates      </vt:lpstr>
      <vt:lpstr>Remember Triva Question #1 (Civil Attorneys and Family Law Attorneys):  What is required to accompany an exception or motion?  </vt:lpstr>
      <vt:lpstr>Remember Triva Question #2 and #3(Civil Attorneys and Family Law Attorneys):   2) What is a memorandum in support of a motion  for summary judgment required to contain?  3) What is a memorandum in opposition to a motion  for summary judgment required to contain? </vt:lpstr>
      <vt:lpstr>Remember Triva Question #4 (Criminal Law Attorneys):  Can a defendant in a non-capital felony case waive formal arraignment and enter a plea of not guilty without appearing in person? If yes, under what circumstances?  </vt:lpstr>
      <vt:lpstr>Remember Triva Question #5 (Juvenile Attorneys):  When DDS is the custodian (before adjudication), how long does DDS have to inform the court that a child has been moved from one place to another  </vt:lpstr>
      <vt:lpstr>Remember Triva Question #6 (Appellate Attorneys):   A certification is required to be attached to all briefs or memorandum filed that states all evidence submitted has first been properly and officially offered, introduced, and considered in the proceedings below. </vt:lpstr>
      <vt:lpstr>Finals Tips and Takeaways    </vt:lpstr>
      <vt:lpstr>Questions?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Dwazendra Smith</dc:creator>
  <cp:lastModifiedBy>Dwazendra Smith</cp:lastModifiedBy>
  <cp:revision>10</cp:revision>
  <cp:lastPrinted>2025-12-10T04:32:33Z</cp:lastPrinted>
  <dcterms:created xsi:type="dcterms:W3CDTF">2025-12-08T21:14:00Z</dcterms:created>
  <dcterms:modified xsi:type="dcterms:W3CDTF">2025-12-10T04:54:17Z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74062800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