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4" r:id="rId7"/>
    <p:sldId id="295" r:id="rId8"/>
    <p:sldId id="286" r:id="rId9"/>
    <p:sldId id="288" r:id="rId10"/>
    <p:sldId id="285" r:id="rId11"/>
    <p:sldId id="287" r:id="rId12"/>
    <p:sldId id="290" r:id="rId13"/>
    <p:sldId id="292" r:id="rId14"/>
    <p:sldId id="293" r:id="rId15"/>
    <p:sldId id="291" r:id="rId16"/>
    <p:sldId id="289" r:id="rId17"/>
    <p:sldId id="261" r:id="rId18"/>
    <p:sldId id="262" r:id="rId19"/>
    <p:sldId id="263" r:id="rId20"/>
    <p:sldId id="264" r:id="rId21"/>
    <p:sldId id="282" r:id="rId22"/>
    <p:sldId id="265" r:id="rId23"/>
    <p:sldId id="266" r:id="rId24"/>
    <p:sldId id="267" r:id="rId25"/>
    <p:sldId id="268" r:id="rId26"/>
    <p:sldId id="269" r:id="rId27"/>
    <p:sldId id="283" r:id="rId28"/>
    <p:sldId id="273" r:id="rId29"/>
    <p:sldId id="294" r:id="rId3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_rels/data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77814-5CAD-485A-9C7C-A982C968D983}"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C95ED033-18EF-45D6-BF83-607FD0D82EC6}">
      <dgm:prSet/>
      <dgm:spPr/>
      <dgm:t>
        <a:bodyPr/>
        <a:lstStyle/>
        <a:p>
          <a:r>
            <a:rPr lang="en-US"/>
            <a:t>Wills</a:t>
          </a:r>
        </a:p>
      </dgm:t>
    </dgm:pt>
    <dgm:pt modelId="{3A7032AF-55E8-4820-905C-D7CF6FC7DAC0}" type="parTrans" cxnId="{3C82326B-A221-4E19-B973-90743F87ED9E}">
      <dgm:prSet/>
      <dgm:spPr/>
      <dgm:t>
        <a:bodyPr/>
        <a:lstStyle/>
        <a:p>
          <a:endParaRPr lang="en-US"/>
        </a:p>
      </dgm:t>
    </dgm:pt>
    <dgm:pt modelId="{192C9945-D682-465F-B8A5-C471708A6446}" type="sibTrans" cxnId="{3C82326B-A221-4E19-B973-90743F87ED9E}">
      <dgm:prSet/>
      <dgm:spPr/>
      <dgm:t>
        <a:bodyPr/>
        <a:lstStyle/>
        <a:p>
          <a:endParaRPr lang="en-US"/>
        </a:p>
      </dgm:t>
    </dgm:pt>
    <dgm:pt modelId="{F9C1D67A-1386-420A-BBB2-40C132F5F834}">
      <dgm:prSet/>
      <dgm:spPr/>
      <dgm:t>
        <a:bodyPr/>
        <a:lstStyle/>
        <a:p>
          <a:r>
            <a:rPr lang="en-US"/>
            <a:t>2025 Legislative Changes </a:t>
          </a:r>
        </a:p>
      </dgm:t>
    </dgm:pt>
    <dgm:pt modelId="{912B0555-A406-4BAF-BC67-8FFBDA396E12}" type="parTrans" cxnId="{674FF77B-8DEA-44AE-9E32-62618B5B152F}">
      <dgm:prSet/>
      <dgm:spPr/>
      <dgm:t>
        <a:bodyPr/>
        <a:lstStyle/>
        <a:p>
          <a:endParaRPr lang="en-US"/>
        </a:p>
      </dgm:t>
    </dgm:pt>
    <dgm:pt modelId="{1965A1F3-1D06-4743-ABEF-44B9A8B7D19D}" type="sibTrans" cxnId="{674FF77B-8DEA-44AE-9E32-62618B5B152F}">
      <dgm:prSet/>
      <dgm:spPr/>
      <dgm:t>
        <a:bodyPr/>
        <a:lstStyle/>
        <a:p>
          <a:endParaRPr lang="en-US"/>
        </a:p>
      </dgm:t>
    </dgm:pt>
    <dgm:pt modelId="{86248E30-070D-44CC-9F58-30616E132B3B}">
      <dgm:prSet/>
      <dgm:spPr/>
      <dgm:t>
        <a:bodyPr/>
        <a:lstStyle/>
        <a:p>
          <a:r>
            <a:rPr lang="en-US"/>
            <a:t>Powers of Attorney</a:t>
          </a:r>
        </a:p>
      </dgm:t>
    </dgm:pt>
    <dgm:pt modelId="{D25232B7-FFD6-426F-890C-CD1F8EA87CBC}" type="parTrans" cxnId="{4A86AACD-17B1-4F75-9B63-EA0A1DD5395F}">
      <dgm:prSet/>
      <dgm:spPr/>
      <dgm:t>
        <a:bodyPr/>
        <a:lstStyle/>
        <a:p>
          <a:endParaRPr lang="en-US"/>
        </a:p>
      </dgm:t>
    </dgm:pt>
    <dgm:pt modelId="{86E50A96-AAFF-4D06-8D03-F6B15E55D485}" type="sibTrans" cxnId="{4A86AACD-17B1-4F75-9B63-EA0A1DD5395F}">
      <dgm:prSet/>
      <dgm:spPr/>
      <dgm:t>
        <a:bodyPr/>
        <a:lstStyle/>
        <a:p>
          <a:endParaRPr lang="en-US"/>
        </a:p>
      </dgm:t>
    </dgm:pt>
    <dgm:pt modelId="{ADC8D659-77E9-4054-94E2-70CCCA1DFE61}">
      <dgm:prSet/>
      <dgm:spPr/>
      <dgm:t>
        <a:bodyPr/>
        <a:lstStyle/>
        <a:p>
          <a:r>
            <a:rPr lang="en-US"/>
            <a:t>Trusts</a:t>
          </a:r>
        </a:p>
      </dgm:t>
    </dgm:pt>
    <dgm:pt modelId="{C3381C8D-73ED-449C-BC03-C1C80F9B9713}" type="parTrans" cxnId="{83006EB5-B8B1-419D-B215-09A9CCCCB806}">
      <dgm:prSet/>
      <dgm:spPr/>
      <dgm:t>
        <a:bodyPr/>
        <a:lstStyle/>
        <a:p>
          <a:endParaRPr lang="en-US"/>
        </a:p>
      </dgm:t>
    </dgm:pt>
    <dgm:pt modelId="{7B2DB007-1758-4368-A42B-0266757FF781}" type="sibTrans" cxnId="{83006EB5-B8B1-419D-B215-09A9CCCCB806}">
      <dgm:prSet/>
      <dgm:spPr/>
      <dgm:t>
        <a:bodyPr/>
        <a:lstStyle/>
        <a:p>
          <a:endParaRPr lang="en-US"/>
        </a:p>
      </dgm:t>
    </dgm:pt>
    <dgm:pt modelId="{51A96962-3705-4C96-89F6-ABAE45F8B624}">
      <dgm:prSet/>
      <dgm:spPr/>
      <dgm:t>
        <a:bodyPr/>
        <a:lstStyle/>
        <a:p>
          <a:r>
            <a:rPr lang="en-US"/>
            <a:t>Living Will</a:t>
          </a:r>
        </a:p>
      </dgm:t>
    </dgm:pt>
    <dgm:pt modelId="{2123001F-E1E9-4300-AC60-00CB5DE06260}" type="parTrans" cxnId="{6D1C1D0D-0FCA-4777-B97B-337C05EB6768}">
      <dgm:prSet/>
      <dgm:spPr/>
      <dgm:t>
        <a:bodyPr/>
        <a:lstStyle/>
        <a:p>
          <a:endParaRPr lang="en-US"/>
        </a:p>
      </dgm:t>
    </dgm:pt>
    <dgm:pt modelId="{AB75B717-7F21-4F7D-B439-AE982A187440}" type="sibTrans" cxnId="{6D1C1D0D-0FCA-4777-B97B-337C05EB6768}">
      <dgm:prSet/>
      <dgm:spPr/>
      <dgm:t>
        <a:bodyPr/>
        <a:lstStyle/>
        <a:p>
          <a:endParaRPr lang="en-US"/>
        </a:p>
      </dgm:t>
    </dgm:pt>
    <dgm:pt modelId="{B5796E9B-43EB-4A03-B908-3E06A7480C8F}" type="pres">
      <dgm:prSet presAssocID="{B4377814-5CAD-485A-9C7C-A982C968D983}" presName="matrix" presStyleCnt="0">
        <dgm:presLayoutVars>
          <dgm:chMax val="1"/>
          <dgm:dir/>
          <dgm:resizeHandles val="exact"/>
        </dgm:presLayoutVars>
      </dgm:prSet>
      <dgm:spPr/>
    </dgm:pt>
    <dgm:pt modelId="{E351CA67-3748-4666-898B-5B01C13E8B44}" type="pres">
      <dgm:prSet presAssocID="{B4377814-5CAD-485A-9C7C-A982C968D983}" presName="diamond" presStyleLbl="bgShp" presStyleIdx="0" presStyleCnt="1"/>
      <dgm:spPr/>
    </dgm:pt>
    <dgm:pt modelId="{940F08B3-A901-462F-B9F0-F804BACB948F}" type="pres">
      <dgm:prSet presAssocID="{B4377814-5CAD-485A-9C7C-A982C968D983}" presName="quad1" presStyleLbl="node1" presStyleIdx="0" presStyleCnt="4">
        <dgm:presLayoutVars>
          <dgm:chMax val="0"/>
          <dgm:chPref val="0"/>
          <dgm:bulletEnabled val="1"/>
        </dgm:presLayoutVars>
      </dgm:prSet>
      <dgm:spPr/>
    </dgm:pt>
    <dgm:pt modelId="{8F64DE38-3180-420A-855E-83C350DA621E}" type="pres">
      <dgm:prSet presAssocID="{B4377814-5CAD-485A-9C7C-A982C968D983}" presName="quad2" presStyleLbl="node1" presStyleIdx="1" presStyleCnt="4">
        <dgm:presLayoutVars>
          <dgm:chMax val="0"/>
          <dgm:chPref val="0"/>
          <dgm:bulletEnabled val="1"/>
        </dgm:presLayoutVars>
      </dgm:prSet>
      <dgm:spPr/>
    </dgm:pt>
    <dgm:pt modelId="{1A4F24BF-37B5-4ED7-B596-0E554500BB96}" type="pres">
      <dgm:prSet presAssocID="{B4377814-5CAD-485A-9C7C-A982C968D983}" presName="quad3" presStyleLbl="node1" presStyleIdx="2" presStyleCnt="4">
        <dgm:presLayoutVars>
          <dgm:chMax val="0"/>
          <dgm:chPref val="0"/>
          <dgm:bulletEnabled val="1"/>
        </dgm:presLayoutVars>
      </dgm:prSet>
      <dgm:spPr/>
    </dgm:pt>
    <dgm:pt modelId="{0FCD5958-2BCA-4424-88EE-8D8B53E76295}" type="pres">
      <dgm:prSet presAssocID="{B4377814-5CAD-485A-9C7C-A982C968D983}" presName="quad4" presStyleLbl="node1" presStyleIdx="3" presStyleCnt="4">
        <dgm:presLayoutVars>
          <dgm:chMax val="0"/>
          <dgm:chPref val="0"/>
          <dgm:bulletEnabled val="1"/>
        </dgm:presLayoutVars>
      </dgm:prSet>
      <dgm:spPr/>
    </dgm:pt>
  </dgm:ptLst>
  <dgm:cxnLst>
    <dgm:cxn modelId="{6D1C1D0D-0FCA-4777-B97B-337C05EB6768}" srcId="{B4377814-5CAD-485A-9C7C-A982C968D983}" destId="{51A96962-3705-4C96-89F6-ABAE45F8B624}" srcOrd="3" destOrd="0" parTransId="{2123001F-E1E9-4300-AC60-00CB5DE06260}" sibTransId="{AB75B717-7F21-4F7D-B439-AE982A187440}"/>
    <dgm:cxn modelId="{35B3EC5D-C682-4CA0-994A-9BDBE12E7D95}" type="presOf" srcId="{51A96962-3705-4C96-89F6-ABAE45F8B624}" destId="{0FCD5958-2BCA-4424-88EE-8D8B53E76295}" srcOrd="0" destOrd="0" presId="urn:microsoft.com/office/officeart/2005/8/layout/matrix3"/>
    <dgm:cxn modelId="{3C82326B-A221-4E19-B973-90743F87ED9E}" srcId="{B4377814-5CAD-485A-9C7C-A982C968D983}" destId="{C95ED033-18EF-45D6-BF83-607FD0D82EC6}" srcOrd="0" destOrd="0" parTransId="{3A7032AF-55E8-4820-905C-D7CF6FC7DAC0}" sibTransId="{192C9945-D682-465F-B8A5-C471708A6446}"/>
    <dgm:cxn modelId="{E179B54C-BF6F-4B4C-AB1F-77C7DAAB5E23}" type="presOf" srcId="{B4377814-5CAD-485A-9C7C-A982C968D983}" destId="{B5796E9B-43EB-4A03-B908-3E06A7480C8F}" srcOrd="0" destOrd="0" presId="urn:microsoft.com/office/officeart/2005/8/layout/matrix3"/>
    <dgm:cxn modelId="{674FF77B-8DEA-44AE-9E32-62618B5B152F}" srcId="{C95ED033-18EF-45D6-BF83-607FD0D82EC6}" destId="{F9C1D67A-1386-420A-BBB2-40C132F5F834}" srcOrd="0" destOrd="0" parTransId="{912B0555-A406-4BAF-BC67-8FFBDA396E12}" sibTransId="{1965A1F3-1D06-4743-ABEF-44B9A8B7D19D}"/>
    <dgm:cxn modelId="{FCA5B29D-5D73-457F-A3A0-F79F5389079E}" type="presOf" srcId="{ADC8D659-77E9-4054-94E2-70CCCA1DFE61}" destId="{1A4F24BF-37B5-4ED7-B596-0E554500BB96}" srcOrd="0" destOrd="0" presId="urn:microsoft.com/office/officeart/2005/8/layout/matrix3"/>
    <dgm:cxn modelId="{1DF011AB-88B8-4B31-A78C-5A5656AF6C42}" type="presOf" srcId="{F9C1D67A-1386-420A-BBB2-40C132F5F834}" destId="{940F08B3-A901-462F-B9F0-F804BACB948F}" srcOrd="0" destOrd="1" presId="urn:microsoft.com/office/officeart/2005/8/layout/matrix3"/>
    <dgm:cxn modelId="{83006EB5-B8B1-419D-B215-09A9CCCCB806}" srcId="{B4377814-5CAD-485A-9C7C-A982C968D983}" destId="{ADC8D659-77E9-4054-94E2-70CCCA1DFE61}" srcOrd="2" destOrd="0" parTransId="{C3381C8D-73ED-449C-BC03-C1C80F9B9713}" sibTransId="{7B2DB007-1758-4368-A42B-0266757FF781}"/>
    <dgm:cxn modelId="{4A86AACD-17B1-4F75-9B63-EA0A1DD5395F}" srcId="{B4377814-5CAD-485A-9C7C-A982C968D983}" destId="{86248E30-070D-44CC-9F58-30616E132B3B}" srcOrd="1" destOrd="0" parTransId="{D25232B7-FFD6-426F-890C-CD1F8EA87CBC}" sibTransId="{86E50A96-AAFF-4D06-8D03-F6B15E55D485}"/>
    <dgm:cxn modelId="{F44CA3D6-7027-4C85-9347-6FD629C4CEE6}" type="presOf" srcId="{86248E30-070D-44CC-9F58-30616E132B3B}" destId="{8F64DE38-3180-420A-855E-83C350DA621E}" srcOrd="0" destOrd="0" presId="urn:microsoft.com/office/officeart/2005/8/layout/matrix3"/>
    <dgm:cxn modelId="{5B4866EB-BF66-4FF6-951C-EDDF5403813D}" type="presOf" srcId="{C95ED033-18EF-45D6-BF83-607FD0D82EC6}" destId="{940F08B3-A901-462F-B9F0-F804BACB948F}" srcOrd="0" destOrd="0" presId="urn:microsoft.com/office/officeart/2005/8/layout/matrix3"/>
    <dgm:cxn modelId="{771D86AE-BCD0-4999-BC49-C50F567157D7}" type="presParOf" srcId="{B5796E9B-43EB-4A03-B908-3E06A7480C8F}" destId="{E351CA67-3748-4666-898B-5B01C13E8B44}" srcOrd="0" destOrd="0" presId="urn:microsoft.com/office/officeart/2005/8/layout/matrix3"/>
    <dgm:cxn modelId="{66B6D016-399C-48C1-9073-3E4A84B93FDB}" type="presParOf" srcId="{B5796E9B-43EB-4A03-B908-3E06A7480C8F}" destId="{940F08B3-A901-462F-B9F0-F804BACB948F}" srcOrd="1" destOrd="0" presId="urn:microsoft.com/office/officeart/2005/8/layout/matrix3"/>
    <dgm:cxn modelId="{B0745ACE-7585-42CA-BBD8-504042C43A54}" type="presParOf" srcId="{B5796E9B-43EB-4A03-B908-3E06A7480C8F}" destId="{8F64DE38-3180-420A-855E-83C350DA621E}" srcOrd="2" destOrd="0" presId="urn:microsoft.com/office/officeart/2005/8/layout/matrix3"/>
    <dgm:cxn modelId="{F24A6ACC-D88A-434E-A30C-E5091FCF5089}" type="presParOf" srcId="{B5796E9B-43EB-4A03-B908-3E06A7480C8F}" destId="{1A4F24BF-37B5-4ED7-B596-0E554500BB96}" srcOrd="3" destOrd="0" presId="urn:microsoft.com/office/officeart/2005/8/layout/matrix3"/>
    <dgm:cxn modelId="{7BA82834-54C6-4928-831A-CD0FFF0CF4A5}" type="presParOf" srcId="{B5796E9B-43EB-4A03-B908-3E06A7480C8F}" destId="{0FCD5958-2BCA-4424-88EE-8D8B53E76295}"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295DC-6207-44D2-A01D-205E10E703F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34E09A9-15EC-45E1-8C82-DAFA1E53728C}">
      <dgm:prSet/>
      <dgm:spPr/>
      <dgm:t>
        <a:bodyPr/>
        <a:lstStyle/>
        <a:p>
          <a:r>
            <a:rPr lang="en-US"/>
            <a:t>Under Louisiana law, a will (or testament) is a donation </a:t>
          </a:r>
          <a:r>
            <a:rPr lang="en-US" i="1"/>
            <a:t>mortis causa</a:t>
          </a:r>
          <a:r>
            <a:rPr lang="en-US"/>
            <a:t>.  </a:t>
          </a:r>
        </a:p>
      </dgm:t>
    </dgm:pt>
    <dgm:pt modelId="{C87F0543-ADD0-406C-8060-B4F8DBBD619E}" type="parTrans" cxnId="{76D57543-D152-4FC5-91AD-295A4D1952C2}">
      <dgm:prSet/>
      <dgm:spPr/>
      <dgm:t>
        <a:bodyPr/>
        <a:lstStyle/>
        <a:p>
          <a:endParaRPr lang="en-US"/>
        </a:p>
      </dgm:t>
    </dgm:pt>
    <dgm:pt modelId="{604ECDD6-459E-44E3-9AC3-B2095C90546E}" type="sibTrans" cxnId="{76D57543-D152-4FC5-91AD-295A4D1952C2}">
      <dgm:prSet/>
      <dgm:spPr/>
      <dgm:t>
        <a:bodyPr/>
        <a:lstStyle/>
        <a:p>
          <a:endParaRPr lang="en-US"/>
        </a:p>
      </dgm:t>
    </dgm:pt>
    <dgm:pt modelId="{AAF4DB2B-9686-458B-9044-91329337C3D3}">
      <dgm:prSet/>
      <dgm:spPr/>
      <dgm:t>
        <a:bodyPr/>
        <a:lstStyle/>
        <a:p>
          <a:r>
            <a:rPr lang="en-US"/>
            <a:t>La. Civil Code 1469:  </a:t>
          </a:r>
        </a:p>
      </dgm:t>
    </dgm:pt>
    <dgm:pt modelId="{1DBBBC71-5AA8-40A0-BCE4-281C4E2AE1FE}" type="parTrans" cxnId="{C795D70D-354F-465A-8A08-F5FC5797BB0C}">
      <dgm:prSet/>
      <dgm:spPr/>
      <dgm:t>
        <a:bodyPr/>
        <a:lstStyle/>
        <a:p>
          <a:endParaRPr lang="en-US"/>
        </a:p>
      </dgm:t>
    </dgm:pt>
    <dgm:pt modelId="{519BFD05-4154-424E-BAD4-DCBC1B9BAAB6}" type="sibTrans" cxnId="{C795D70D-354F-465A-8A08-F5FC5797BB0C}">
      <dgm:prSet/>
      <dgm:spPr/>
      <dgm:t>
        <a:bodyPr/>
        <a:lstStyle/>
        <a:p>
          <a:endParaRPr lang="en-US"/>
        </a:p>
      </dgm:t>
    </dgm:pt>
    <dgm:pt modelId="{94969C27-6DB1-4D87-990E-B8097EF45854}">
      <dgm:prSet/>
      <dgm:spPr/>
      <dgm:t>
        <a:bodyPr/>
        <a:lstStyle/>
        <a:p>
          <a:r>
            <a:rPr lang="en-US"/>
            <a:t>“A donation mortis causa is an act to take effect at the death of the donor by which he disposes of the whole or a part of his property….”</a:t>
          </a:r>
        </a:p>
      </dgm:t>
    </dgm:pt>
    <dgm:pt modelId="{3C9A0133-31B1-42D4-B4CE-BAF64E8716FB}" type="parTrans" cxnId="{FAB78F6B-38DA-4784-87FC-CFE772908D7E}">
      <dgm:prSet/>
      <dgm:spPr/>
      <dgm:t>
        <a:bodyPr/>
        <a:lstStyle/>
        <a:p>
          <a:endParaRPr lang="en-US"/>
        </a:p>
      </dgm:t>
    </dgm:pt>
    <dgm:pt modelId="{02D36633-74F4-42D0-8FB1-D925888C2775}" type="sibTrans" cxnId="{FAB78F6B-38DA-4784-87FC-CFE772908D7E}">
      <dgm:prSet/>
      <dgm:spPr/>
      <dgm:t>
        <a:bodyPr/>
        <a:lstStyle/>
        <a:p>
          <a:endParaRPr lang="en-US"/>
        </a:p>
      </dgm:t>
    </dgm:pt>
    <dgm:pt modelId="{ECDC44DC-0B6B-4C28-8E48-6F8FEB2B60DF}">
      <dgm:prSet/>
      <dgm:spPr/>
      <dgm:t>
        <a:bodyPr/>
        <a:lstStyle/>
        <a:p>
          <a:r>
            <a:rPr lang="en-US" dirty="0"/>
            <a:t>Primary method used to transfer property at death. </a:t>
          </a:r>
        </a:p>
      </dgm:t>
    </dgm:pt>
    <dgm:pt modelId="{36E7F74A-3D3A-403B-BBDA-94C2F32C3518}" type="parTrans" cxnId="{6067D985-5001-446D-AA6D-77B2B479A6DE}">
      <dgm:prSet/>
      <dgm:spPr/>
      <dgm:t>
        <a:bodyPr/>
        <a:lstStyle/>
        <a:p>
          <a:endParaRPr lang="en-US"/>
        </a:p>
      </dgm:t>
    </dgm:pt>
    <dgm:pt modelId="{AFBA89E0-09D4-43EA-977D-3C07E67396D6}" type="sibTrans" cxnId="{6067D985-5001-446D-AA6D-77B2B479A6DE}">
      <dgm:prSet/>
      <dgm:spPr/>
      <dgm:t>
        <a:bodyPr/>
        <a:lstStyle/>
        <a:p>
          <a:endParaRPr lang="en-US"/>
        </a:p>
      </dgm:t>
    </dgm:pt>
    <dgm:pt modelId="{B9280ADC-A5BF-4B51-B722-5B05DE970BA2}">
      <dgm:prSet/>
      <dgm:spPr/>
      <dgm:t>
        <a:bodyPr/>
        <a:lstStyle/>
        <a:p>
          <a:r>
            <a:rPr lang="en-US" dirty="0"/>
            <a:t>Generally free to give property to you choose…</a:t>
          </a:r>
          <a:r>
            <a:rPr lang="en-US" i="1" dirty="0"/>
            <a:t>with a big caveat of forced heirship</a:t>
          </a:r>
          <a:r>
            <a:rPr lang="en-US" dirty="0"/>
            <a:t>.  </a:t>
          </a:r>
        </a:p>
      </dgm:t>
    </dgm:pt>
    <dgm:pt modelId="{69290D7C-AF0B-42DE-A02D-CA401FD38AB1}" type="parTrans" cxnId="{FD49065E-3B11-4F06-9355-6903AA9F5845}">
      <dgm:prSet/>
      <dgm:spPr/>
      <dgm:t>
        <a:bodyPr/>
        <a:lstStyle/>
        <a:p>
          <a:endParaRPr lang="en-US"/>
        </a:p>
      </dgm:t>
    </dgm:pt>
    <dgm:pt modelId="{0C94D005-B751-4F6C-8491-D2703AF7DC88}" type="sibTrans" cxnId="{FD49065E-3B11-4F06-9355-6903AA9F5845}">
      <dgm:prSet/>
      <dgm:spPr/>
      <dgm:t>
        <a:bodyPr/>
        <a:lstStyle/>
        <a:p>
          <a:endParaRPr lang="en-US"/>
        </a:p>
      </dgm:t>
    </dgm:pt>
    <dgm:pt modelId="{DC671D9F-9067-485D-B49C-F7BB677DC05D}" type="pres">
      <dgm:prSet presAssocID="{EF3295DC-6207-44D2-A01D-205E10E703FB}" presName="linear" presStyleCnt="0">
        <dgm:presLayoutVars>
          <dgm:animLvl val="lvl"/>
          <dgm:resizeHandles val="exact"/>
        </dgm:presLayoutVars>
      </dgm:prSet>
      <dgm:spPr/>
    </dgm:pt>
    <dgm:pt modelId="{0D3C5628-DB78-42E1-B129-4C694A8F7A5B}" type="pres">
      <dgm:prSet presAssocID="{C34E09A9-15EC-45E1-8C82-DAFA1E53728C}" presName="parentText" presStyleLbl="node1" presStyleIdx="0" presStyleCnt="3">
        <dgm:presLayoutVars>
          <dgm:chMax val="0"/>
          <dgm:bulletEnabled val="1"/>
        </dgm:presLayoutVars>
      </dgm:prSet>
      <dgm:spPr/>
    </dgm:pt>
    <dgm:pt modelId="{662E183B-885C-4AE8-AE65-2CC176DFD892}" type="pres">
      <dgm:prSet presAssocID="{C34E09A9-15EC-45E1-8C82-DAFA1E53728C}" presName="childText" presStyleLbl="revTx" presStyleIdx="0" presStyleCnt="1">
        <dgm:presLayoutVars>
          <dgm:bulletEnabled val="1"/>
        </dgm:presLayoutVars>
      </dgm:prSet>
      <dgm:spPr/>
    </dgm:pt>
    <dgm:pt modelId="{64667A72-F417-42B4-899B-E81061EFF2B3}" type="pres">
      <dgm:prSet presAssocID="{ECDC44DC-0B6B-4C28-8E48-6F8FEB2B60DF}" presName="parentText" presStyleLbl="node1" presStyleIdx="1" presStyleCnt="3">
        <dgm:presLayoutVars>
          <dgm:chMax val="0"/>
          <dgm:bulletEnabled val="1"/>
        </dgm:presLayoutVars>
      </dgm:prSet>
      <dgm:spPr/>
    </dgm:pt>
    <dgm:pt modelId="{967941BB-5B2C-4E74-8018-7B54FB458E27}" type="pres">
      <dgm:prSet presAssocID="{AFBA89E0-09D4-43EA-977D-3C07E67396D6}" presName="spacer" presStyleCnt="0"/>
      <dgm:spPr/>
    </dgm:pt>
    <dgm:pt modelId="{B5AF5BF5-39C1-4574-9C7A-179AE69275D3}" type="pres">
      <dgm:prSet presAssocID="{B9280ADC-A5BF-4B51-B722-5B05DE970BA2}" presName="parentText" presStyleLbl="node1" presStyleIdx="2" presStyleCnt="3">
        <dgm:presLayoutVars>
          <dgm:chMax val="0"/>
          <dgm:bulletEnabled val="1"/>
        </dgm:presLayoutVars>
      </dgm:prSet>
      <dgm:spPr/>
    </dgm:pt>
  </dgm:ptLst>
  <dgm:cxnLst>
    <dgm:cxn modelId="{CD2FF80C-BD71-4CBD-8C32-F42BCCACCDD6}" type="presOf" srcId="{C34E09A9-15EC-45E1-8C82-DAFA1E53728C}" destId="{0D3C5628-DB78-42E1-B129-4C694A8F7A5B}" srcOrd="0" destOrd="0" presId="urn:microsoft.com/office/officeart/2005/8/layout/vList2"/>
    <dgm:cxn modelId="{C795D70D-354F-465A-8A08-F5FC5797BB0C}" srcId="{C34E09A9-15EC-45E1-8C82-DAFA1E53728C}" destId="{AAF4DB2B-9686-458B-9044-91329337C3D3}" srcOrd="0" destOrd="0" parTransId="{1DBBBC71-5AA8-40A0-BCE4-281C4E2AE1FE}" sibTransId="{519BFD05-4154-424E-BAD4-DCBC1B9BAAB6}"/>
    <dgm:cxn modelId="{D301392E-198B-4176-AA26-D614C9E44F9F}" type="presOf" srcId="{AAF4DB2B-9686-458B-9044-91329337C3D3}" destId="{662E183B-885C-4AE8-AE65-2CC176DFD892}" srcOrd="0" destOrd="0" presId="urn:microsoft.com/office/officeart/2005/8/layout/vList2"/>
    <dgm:cxn modelId="{FF799734-D188-4B62-A625-574327B7C9AF}" type="presOf" srcId="{EF3295DC-6207-44D2-A01D-205E10E703FB}" destId="{DC671D9F-9067-485D-B49C-F7BB677DC05D}" srcOrd="0" destOrd="0" presId="urn:microsoft.com/office/officeart/2005/8/layout/vList2"/>
    <dgm:cxn modelId="{FD49065E-3B11-4F06-9355-6903AA9F5845}" srcId="{EF3295DC-6207-44D2-A01D-205E10E703FB}" destId="{B9280ADC-A5BF-4B51-B722-5B05DE970BA2}" srcOrd="2" destOrd="0" parTransId="{69290D7C-AF0B-42DE-A02D-CA401FD38AB1}" sibTransId="{0C94D005-B751-4F6C-8491-D2703AF7DC88}"/>
    <dgm:cxn modelId="{76D57543-D152-4FC5-91AD-295A4D1952C2}" srcId="{EF3295DC-6207-44D2-A01D-205E10E703FB}" destId="{C34E09A9-15EC-45E1-8C82-DAFA1E53728C}" srcOrd="0" destOrd="0" parTransId="{C87F0543-ADD0-406C-8060-B4F8DBBD619E}" sibTransId="{604ECDD6-459E-44E3-9AC3-B2095C90546E}"/>
    <dgm:cxn modelId="{6D8E8746-0946-4F05-8CD5-F718DFEEF51E}" type="presOf" srcId="{94969C27-6DB1-4D87-990E-B8097EF45854}" destId="{662E183B-885C-4AE8-AE65-2CC176DFD892}" srcOrd="0" destOrd="1" presId="urn:microsoft.com/office/officeart/2005/8/layout/vList2"/>
    <dgm:cxn modelId="{FAB78F6B-38DA-4784-87FC-CFE772908D7E}" srcId="{C34E09A9-15EC-45E1-8C82-DAFA1E53728C}" destId="{94969C27-6DB1-4D87-990E-B8097EF45854}" srcOrd="1" destOrd="0" parTransId="{3C9A0133-31B1-42D4-B4CE-BAF64E8716FB}" sibTransId="{02D36633-74F4-42D0-8FB1-D925888C2775}"/>
    <dgm:cxn modelId="{6067D985-5001-446D-AA6D-77B2B479A6DE}" srcId="{EF3295DC-6207-44D2-A01D-205E10E703FB}" destId="{ECDC44DC-0B6B-4C28-8E48-6F8FEB2B60DF}" srcOrd="1" destOrd="0" parTransId="{36E7F74A-3D3A-403B-BBDA-94C2F32C3518}" sibTransId="{AFBA89E0-09D4-43EA-977D-3C07E67396D6}"/>
    <dgm:cxn modelId="{648F9995-F0AA-4ECD-B808-1A0E6BB3CFC5}" type="presOf" srcId="{B9280ADC-A5BF-4B51-B722-5B05DE970BA2}" destId="{B5AF5BF5-39C1-4574-9C7A-179AE69275D3}" srcOrd="0" destOrd="0" presId="urn:microsoft.com/office/officeart/2005/8/layout/vList2"/>
    <dgm:cxn modelId="{C4663FA9-FBFA-40DA-8E3E-15BB4794B24F}" type="presOf" srcId="{ECDC44DC-0B6B-4C28-8E48-6F8FEB2B60DF}" destId="{64667A72-F417-42B4-899B-E81061EFF2B3}" srcOrd="0" destOrd="0" presId="urn:microsoft.com/office/officeart/2005/8/layout/vList2"/>
    <dgm:cxn modelId="{17A225C0-A9D2-455A-A35A-1B8DF92B20DF}" type="presParOf" srcId="{DC671D9F-9067-485D-B49C-F7BB677DC05D}" destId="{0D3C5628-DB78-42E1-B129-4C694A8F7A5B}" srcOrd="0" destOrd="0" presId="urn:microsoft.com/office/officeart/2005/8/layout/vList2"/>
    <dgm:cxn modelId="{9520A02A-1075-4603-8B77-8F6E14BF3679}" type="presParOf" srcId="{DC671D9F-9067-485D-B49C-F7BB677DC05D}" destId="{662E183B-885C-4AE8-AE65-2CC176DFD892}" srcOrd="1" destOrd="0" presId="urn:microsoft.com/office/officeart/2005/8/layout/vList2"/>
    <dgm:cxn modelId="{22B67C87-E175-47E5-9351-8063A57FA208}" type="presParOf" srcId="{DC671D9F-9067-485D-B49C-F7BB677DC05D}" destId="{64667A72-F417-42B4-899B-E81061EFF2B3}" srcOrd="2" destOrd="0" presId="urn:microsoft.com/office/officeart/2005/8/layout/vList2"/>
    <dgm:cxn modelId="{15C07B7C-B4FA-4696-A4F8-1EBA5ACFD77E}" type="presParOf" srcId="{DC671D9F-9067-485D-B49C-F7BB677DC05D}" destId="{967941BB-5B2C-4E74-8018-7B54FB458E27}" srcOrd="3" destOrd="0" presId="urn:microsoft.com/office/officeart/2005/8/layout/vList2"/>
    <dgm:cxn modelId="{49630133-C722-4473-AA86-DEE22769AB54}" type="presParOf" srcId="{DC671D9F-9067-485D-B49C-F7BB677DC05D}" destId="{B5AF5BF5-39C1-4574-9C7A-179AE69275D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E6EC36-4E8C-4412-9AF1-E83519A5163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3809DD7-610E-442B-820D-D68FD86FD961}">
      <dgm:prSet/>
      <dgm:spPr/>
      <dgm:t>
        <a:bodyPr/>
        <a:lstStyle/>
        <a:p>
          <a:r>
            <a:rPr lang="en-US"/>
            <a:t>An olographic testament is one entirely written, dated, and signed in the handwriting of the testator. The olographic testament is subject to no other requirement as to form.</a:t>
          </a:r>
        </a:p>
      </dgm:t>
    </dgm:pt>
    <dgm:pt modelId="{D24FE5D2-03E6-475B-A8D7-6106045164D6}" type="parTrans" cxnId="{B4AE4A55-3A91-4CA1-B1E2-AB1F9E57FB2E}">
      <dgm:prSet/>
      <dgm:spPr/>
      <dgm:t>
        <a:bodyPr/>
        <a:lstStyle/>
        <a:p>
          <a:endParaRPr lang="en-US"/>
        </a:p>
      </dgm:t>
    </dgm:pt>
    <dgm:pt modelId="{344F348F-7E5C-4767-8D8D-5E3049F78287}" type="sibTrans" cxnId="{B4AE4A55-3A91-4CA1-B1E2-AB1F9E57FB2E}">
      <dgm:prSet/>
      <dgm:spPr/>
      <dgm:t>
        <a:bodyPr/>
        <a:lstStyle/>
        <a:p>
          <a:endParaRPr lang="en-US"/>
        </a:p>
      </dgm:t>
    </dgm:pt>
    <dgm:pt modelId="{0FF8925C-9A65-4AB0-8DE1-108F2F3517C9}">
      <dgm:prSet/>
      <dgm:spPr/>
      <dgm:t>
        <a:bodyPr/>
        <a:lstStyle/>
        <a:p>
          <a:r>
            <a:rPr lang="en-US"/>
            <a:t>What about an olographic will written on an iPad?</a:t>
          </a:r>
        </a:p>
      </dgm:t>
    </dgm:pt>
    <dgm:pt modelId="{0698F1CB-96BF-47A7-9376-595EB1889797}" type="parTrans" cxnId="{7C1EB5B2-86E7-410E-93C3-367437CAA220}">
      <dgm:prSet/>
      <dgm:spPr/>
      <dgm:t>
        <a:bodyPr/>
        <a:lstStyle/>
        <a:p>
          <a:endParaRPr lang="en-US"/>
        </a:p>
      </dgm:t>
    </dgm:pt>
    <dgm:pt modelId="{418587D3-8965-4F98-9EF4-6CD356750AE3}" type="sibTrans" cxnId="{7C1EB5B2-86E7-410E-93C3-367437CAA220}">
      <dgm:prSet/>
      <dgm:spPr/>
      <dgm:t>
        <a:bodyPr/>
        <a:lstStyle/>
        <a:p>
          <a:endParaRPr lang="en-US"/>
        </a:p>
      </dgm:t>
    </dgm:pt>
    <dgm:pt modelId="{1B326FEC-EE61-4DFB-B346-102659F9BCA7}">
      <dgm:prSet/>
      <dgm:spPr/>
      <dgm:t>
        <a:bodyPr/>
        <a:lstStyle/>
        <a:p>
          <a:r>
            <a:rPr lang="en-US" b="1" i="1" u="sng"/>
            <a:t>CHANGE</a:t>
          </a:r>
          <a:r>
            <a:rPr lang="en-US" b="1" i="1"/>
            <a:t>: </a:t>
          </a:r>
          <a:r>
            <a:rPr lang="en-US"/>
            <a:t>The </a:t>
          </a:r>
          <a:r>
            <a:rPr lang="en-US" b="1" i="1"/>
            <a:t>signature may appear anywhere in the testament </a:t>
          </a:r>
          <a:r>
            <a:rPr lang="en-US"/>
            <a:t>and is </a:t>
          </a:r>
          <a:r>
            <a:rPr lang="en-US" b="1" i="1"/>
            <a:t>sufficient if it identifies the testator and evidences an intent by the testator </a:t>
          </a:r>
          <a:r>
            <a:rPr lang="en-US"/>
            <a:t>to adopt the document as the testator's testament.</a:t>
          </a:r>
        </a:p>
      </dgm:t>
    </dgm:pt>
    <dgm:pt modelId="{0AF6439C-2066-40E7-A807-F3695E15551F}" type="parTrans" cxnId="{24164E8E-0B35-4BD7-A897-50C846DC89E9}">
      <dgm:prSet/>
      <dgm:spPr/>
      <dgm:t>
        <a:bodyPr/>
        <a:lstStyle/>
        <a:p>
          <a:endParaRPr lang="en-US"/>
        </a:p>
      </dgm:t>
    </dgm:pt>
    <dgm:pt modelId="{C1E0438D-DCB6-4FB7-B2EC-41C29A1DB12F}" type="sibTrans" cxnId="{24164E8E-0B35-4BD7-A897-50C846DC89E9}">
      <dgm:prSet/>
      <dgm:spPr/>
      <dgm:t>
        <a:bodyPr/>
        <a:lstStyle/>
        <a:p>
          <a:endParaRPr lang="en-US"/>
        </a:p>
      </dgm:t>
    </dgm:pt>
    <dgm:pt modelId="{3112FDF8-A664-492B-8A5D-F68F401597BC}">
      <dgm:prSet/>
      <dgm:spPr/>
      <dgm:t>
        <a:bodyPr/>
        <a:lstStyle/>
        <a:p>
          <a:r>
            <a:rPr lang="en-US"/>
            <a:t>Does not need to be signed at the end</a:t>
          </a:r>
        </a:p>
      </dgm:t>
    </dgm:pt>
    <dgm:pt modelId="{6DF76B5D-39FE-4611-9847-300684B28BC5}" type="parTrans" cxnId="{82E0A684-23A6-4484-8CA7-6BE32C159AF8}">
      <dgm:prSet/>
      <dgm:spPr/>
      <dgm:t>
        <a:bodyPr/>
        <a:lstStyle/>
        <a:p>
          <a:endParaRPr lang="en-US"/>
        </a:p>
      </dgm:t>
    </dgm:pt>
    <dgm:pt modelId="{1492AAB2-907A-41A1-8BB5-BEDDEF62E234}" type="sibTrans" cxnId="{82E0A684-23A6-4484-8CA7-6BE32C159AF8}">
      <dgm:prSet/>
      <dgm:spPr/>
      <dgm:t>
        <a:bodyPr/>
        <a:lstStyle/>
        <a:p>
          <a:endParaRPr lang="en-US"/>
        </a:p>
      </dgm:t>
    </dgm:pt>
    <dgm:pt modelId="{C8BD0650-DAD6-4A6A-ABA1-B64F2CEE77D9}">
      <dgm:prSet/>
      <dgm:spPr/>
      <dgm:t>
        <a:bodyPr/>
        <a:lstStyle/>
        <a:p>
          <a:r>
            <a:rPr lang="en-US"/>
            <a:t>No specific rule on how to sign one’s name – just needs to identify testator and evidence intent</a:t>
          </a:r>
        </a:p>
      </dgm:t>
    </dgm:pt>
    <dgm:pt modelId="{48BD0774-3768-4485-B619-7082D69FEE0E}" type="parTrans" cxnId="{9681D39A-5B6E-4773-B819-CC1F9DB78DA3}">
      <dgm:prSet/>
      <dgm:spPr/>
      <dgm:t>
        <a:bodyPr/>
        <a:lstStyle/>
        <a:p>
          <a:endParaRPr lang="en-US"/>
        </a:p>
      </dgm:t>
    </dgm:pt>
    <dgm:pt modelId="{E00A933F-4D28-472A-A1F9-6F50A36701A1}" type="sibTrans" cxnId="{9681D39A-5B6E-4773-B819-CC1F9DB78DA3}">
      <dgm:prSet/>
      <dgm:spPr/>
      <dgm:t>
        <a:bodyPr/>
        <a:lstStyle/>
        <a:p>
          <a:endParaRPr lang="en-US"/>
        </a:p>
      </dgm:t>
    </dgm:pt>
    <dgm:pt modelId="{C61E470F-20DE-40D6-BA80-44D25E0D9056}" type="pres">
      <dgm:prSet presAssocID="{51E6EC36-4E8C-4412-9AF1-E83519A5163E}" presName="linear" presStyleCnt="0">
        <dgm:presLayoutVars>
          <dgm:animLvl val="lvl"/>
          <dgm:resizeHandles val="exact"/>
        </dgm:presLayoutVars>
      </dgm:prSet>
      <dgm:spPr/>
    </dgm:pt>
    <dgm:pt modelId="{015E411B-D2EA-4837-8033-6EA440F3E99C}" type="pres">
      <dgm:prSet presAssocID="{03809DD7-610E-442B-820D-D68FD86FD961}" presName="parentText" presStyleLbl="node1" presStyleIdx="0" presStyleCnt="2">
        <dgm:presLayoutVars>
          <dgm:chMax val="0"/>
          <dgm:bulletEnabled val="1"/>
        </dgm:presLayoutVars>
      </dgm:prSet>
      <dgm:spPr/>
    </dgm:pt>
    <dgm:pt modelId="{900E0079-5839-4101-AE1C-A3FEBC0D2C23}" type="pres">
      <dgm:prSet presAssocID="{03809DD7-610E-442B-820D-D68FD86FD961}" presName="childText" presStyleLbl="revTx" presStyleIdx="0" presStyleCnt="2">
        <dgm:presLayoutVars>
          <dgm:bulletEnabled val="1"/>
        </dgm:presLayoutVars>
      </dgm:prSet>
      <dgm:spPr/>
    </dgm:pt>
    <dgm:pt modelId="{5CCEE2B4-F384-4979-9194-8E3E87100484}" type="pres">
      <dgm:prSet presAssocID="{1B326FEC-EE61-4DFB-B346-102659F9BCA7}" presName="parentText" presStyleLbl="node1" presStyleIdx="1" presStyleCnt="2">
        <dgm:presLayoutVars>
          <dgm:chMax val="0"/>
          <dgm:bulletEnabled val="1"/>
        </dgm:presLayoutVars>
      </dgm:prSet>
      <dgm:spPr/>
    </dgm:pt>
    <dgm:pt modelId="{90A7FB87-E67E-4011-9CA6-ECD6FC8087C8}" type="pres">
      <dgm:prSet presAssocID="{1B326FEC-EE61-4DFB-B346-102659F9BCA7}" presName="childText" presStyleLbl="revTx" presStyleIdx="1" presStyleCnt="2">
        <dgm:presLayoutVars>
          <dgm:bulletEnabled val="1"/>
        </dgm:presLayoutVars>
      </dgm:prSet>
      <dgm:spPr/>
    </dgm:pt>
  </dgm:ptLst>
  <dgm:cxnLst>
    <dgm:cxn modelId="{457D5227-3393-41E6-93F6-B15D7F800AD9}" type="presOf" srcId="{51E6EC36-4E8C-4412-9AF1-E83519A5163E}" destId="{C61E470F-20DE-40D6-BA80-44D25E0D9056}" srcOrd="0" destOrd="0" presId="urn:microsoft.com/office/officeart/2005/8/layout/vList2"/>
    <dgm:cxn modelId="{B4AE4A55-3A91-4CA1-B1E2-AB1F9E57FB2E}" srcId="{51E6EC36-4E8C-4412-9AF1-E83519A5163E}" destId="{03809DD7-610E-442B-820D-D68FD86FD961}" srcOrd="0" destOrd="0" parTransId="{D24FE5D2-03E6-475B-A8D7-6106045164D6}" sibTransId="{344F348F-7E5C-4767-8D8D-5E3049F78287}"/>
    <dgm:cxn modelId="{7FDE8D75-E119-4D28-B4F1-72BE18F387E9}" type="presOf" srcId="{C8BD0650-DAD6-4A6A-ABA1-B64F2CEE77D9}" destId="{90A7FB87-E67E-4011-9CA6-ECD6FC8087C8}" srcOrd="0" destOrd="1" presId="urn:microsoft.com/office/officeart/2005/8/layout/vList2"/>
    <dgm:cxn modelId="{9D8A325A-71ED-4909-8BBA-737CCB1D7116}" type="presOf" srcId="{0FF8925C-9A65-4AB0-8DE1-108F2F3517C9}" destId="{900E0079-5839-4101-AE1C-A3FEBC0D2C23}" srcOrd="0" destOrd="0" presId="urn:microsoft.com/office/officeart/2005/8/layout/vList2"/>
    <dgm:cxn modelId="{6D4D1E7E-F473-43B9-BFF0-5C009CF789A4}" type="presOf" srcId="{03809DD7-610E-442B-820D-D68FD86FD961}" destId="{015E411B-D2EA-4837-8033-6EA440F3E99C}" srcOrd="0" destOrd="0" presId="urn:microsoft.com/office/officeart/2005/8/layout/vList2"/>
    <dgm:cxn modelId="{82E0A684-23A6-4484-8CA7-6BE32C159AF8}" srcId="{1B326FEC-EE61-4DFB-B346-102659F9BCA7}" destId="{3112FDF8-A664-492B-8A5D-F68F401597BC}" srcOrd="0" destOrd="0" parTransId="{6DF76B5D-39FE-4611-9847-300684B28BC5}" sibTransId="{1492AAB2-907A-41A1-8BB5-BEDDEF62E234}"/>
    <dgm:cxn modelId="{EC836F8D-3E16-4554-9B2B-F3597DBFCB2F}" type="presOf" srcId="{1B326FEC-EE61-4DFB-B346-102659F9BCA7}" destId="{5CCEE2B4-F384-4979-9194-8E3E87100484}" srcOrd="0" destOrd="0" presId="urn:microsoft.com/office/officeart/2005/8/layout/vList2"/>
    <dgm:cxn modelId="{24164E8E-0B35-4BD7-A897-50C846DC89E9}" srcId="{51E6EC36-4E8C-4412-9AF1-E83519A5163E}" destId="{1B326FEC-EE61-4DFB-B346-102659F9BCA7}" srcOrd="1" destOrd="0" parTransId="{0AF6439C-2066-40E7-A807-F3695E15551F}" sibTransId="{C1E0438D-DCB6-4FB7-B2EC-41C29A1DB12F}"/>
    <dgm:cxn modelId="{9681D39A-5B6E-4773-B819-CC1F9DB78DA3}" srcId="{1B326FEC-EE61-4DFB-B346-102659F9BCA7}" destId="{C8BD0650-DAD6-4A6A-ABA1-B64F2CEE77D9}" srcOrd="1" destOrd="0" parTransId="{48BD0774-3768-4485-B619-7082D69FEE0E}" sibTransId="{E00A933F-4D28-472A-A1F9-6F50A36701A1}"/>
    <dgm:cxn modelId="{7C1EB5B2-86E7-410E-93C3-367437CAA220}" srcId="{03809DD7-610E-442B-820D-D68FD86FD961}" destId="{0FF8925C-9A65-4AB0-8DE1-108F2F3517C9}" srcOrd="0" destOrd="0" parTransId="{0698F1CB-96BF-47A7-9376-595EB1889797}" sibTransId="{418587D3-8965-4F98-9EF4-6CD356750AE3}"/>
    <dgm:cxn modelId="{D3802AC4-DDD1-4D4B-AFE6-655BD7B21DC5}" type="presOf" srcId="{3112FDF8-A664-492B-8A5D-F68F401597BC}" destId="{90A7FB87-E67E-4011-9CA6-ECD6FC8087C8}" srcOrd="0" destOrd="0" presId="urn:microsoft.com/office/officeart/2005/8/layout/vList2"/>
    <dgm:cxn modelId="{E12BF8EF-34A1-45B1-9FAD-815856A3343D}" type="presParOf" srcId="{C61E470F-20DE-40D6-BA80-44D25E0D9056}" destId="{015E411B-D2EA-4837-8033-6EA440F3E99C}" srcOrd="0" destOrd="0" presId="urn:microsoft.com/office/officeart/2005/8/layout/vList2"/>
    <dgm:cxn modelId="{06510408-53F5-47B8-BD8B-7FB401172061}" type="presParOf" srcId="{C61E470F-20DE-40D6-BA80-44D25E0D9056}" destId="{900E0079-5839-4101-AE1C-A3FEBC0D2C23}" srcOrd="1" destOrd="0" presId="urn:microsoft.com/office/officeart/2005/8/layout/vList2"/>
    <dgm:cxn modelId="{3C4D347A-90D8-4262-845E-16D42DECE17F}" type="presParOf" srcId="{C61E470F-20DE-40D6-BA80-44D25E0D9056}" destId="{5CCEE2B4-F384-4979-9194-8E3E87100484}" srcOrd="2" destOrd="0" presId="urn:microsoft.com/office/officeart/2005/8/layout/vList2"/>
    <dgm:cxn modelId="{65D73A3B-776F-489A-B079-0CCC36076824}" type="presParOf" srcId="{C61E470F-20DE-40D6-BA80-44D25E0D9056}" destId="{90A7FB87-E67E-4011-9CA6-ECD6FC8087C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DCAA74-4FAB-460D-B6B0-4CD1DC01238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4C7CD34-78A9-4F55-876E-762394DB007B}">
      <dgm:prSet/>
      <dgm:spPr/>
      <dgm:t>
        <a:bodyPr/>
        <a:lstStyle/>
        <a:p>
          <a:pPr>
            <a:defRPr b="1"/>
          </a:pPr>
          <a:r>
            <a:rPr lang="en-US" b="1" i="1" u="sng"/>
            <a:t>CHANGE</a:t>
          </a:r>
          <a:r>
            <a:rPr lang="en-US" b="1" i="1"/>
            <a:t>:</a:t>
          </a:r>
          <a:r>
            <a:rPr lang="en-US"/>
            <a:t> The </a:t>
          </a:r>
          <a:r>
            <a:rPr lang="en-US" b="1" i="1"/>
            <a:t>signature may appear anywhere </a:t>
          </a:r>
          <a:r>
            <a:rPr lang="en-US"/>
            <a:t>in the testament and is </a:t>
          </a:r>
          <a:r>
            <a:rPr lang="en-US" b="1" i="1"/>
            <a:t>sufficient if it identifies the testator and evidences an intent</a:t>
          </a:r>
          <a:r>
            <a:rPr lang="en-US"/>
            <a:t> by the testator to adopt the document as the testator's testament.</a:t>
          </a:r>
        </a:p>
      </dgm:t>
    </dgm:pt>
    <dgm:pt modelId="{96035FDF-EEA6-499F-9170-7E69A8BFC96F}" type="parTrans" cxnId="{7B3E7928-C067-4E21-A966-E8F2DD5A59D3}">
      <dgm:prSet/>
      <dgm:spPr/>
      <dgm:t>
        <a:bodyPr/>
        <a:lstStyle/>
        <a:p>
          <a:endParaRPr lang="en-US"/>
        </a:p>
      </dgm:t>
    </dgm:pt>
    <dgm:pt modelId="{0B01238D-0490-4F31-8F9B-08B2AA21D718}" type="sibTrans" cxnId="{7B3E7928-C067-4E21-A966-E8F2DD5A59D3}">
      <dgm:prSet/>
      <dgm:spPr/>
      <dgm:t>
        <a:bodyPr/>
        <a:lstStyle/>
        <a:p>
          <a:endParaRPr lang="en-US"/>
        </a:p>
      </dgm:t>
    </dgm:pt>
    <dgm:pt modelId="{5C71C757-D638-471C-B194-ECD810B02FDD}">
      <dgm:prSet/>
      <dgm:spPr/>
      <dgm:t>
        <a:bodyPr/>
        <a:lstStyle/>
        <a:p>
          <a:r>
            <a:rPr lang="en-US"/>
            <a:t>Identical to the olographic signature language</a:t>
          </a:r>
        </a:p>
      </dgm:t>
    </dgm:pt>
    <dgm:pt modelId="{7E441457-A40B-4462-80F2-700011F4D3A0}" type="parTrans" cxnId="{F0EF19B6-BD2E-4DE6-90FE-1910E522FF1C}">
      <dgm:prSet/>
      <dgm:spPr/>
      <dgm:t>
        <a:bodyPr/>
        <a:lstStyle/>
        <a:p>
          <a:endParaRPr lang="en-US"/>
        </a:p>
      </dgm:t>
    </dgm:pt>
    <dgm:pt modelId="{97B1AA22-860F-4BD2-9A7E-DFDE4C88174A}" type="sibTrans" cxnId="{F0EF19B6-BD2E-4DE6-90FE-1910E522FF1C}">
      <dgm:prSet/>
      <dgm:spPr/>
      <dgm:t>
        <a:bodyPr/>
        <a:lstStyle/>
        <a:p>
          <a:endParaRPr lang="en-US"/>
        </a:p>
      </dgm:t>
    </dgm:pt>
    <dgm:pt modelId="{8AF1034A-218D-439B-AEEC-0D156C150D82}">
      <dgm:prSet/>
      <dgm:spPr/>
      <dgm:t>
        <a:bodyPr/>
        <a:lstStyle/>
        <a:p>
          <a:r>
            <a:rPr lang="en-US"/>
            <a:t>Removes any doubt as to the formalities of signature placement</a:t>
          </a:r>
        </a:p>
      </dgm:t>
    </dgm:pt>
    <dgm:pt modelId="{7A28973E-A419-4C2E-A4DA-413CCA070590}" type="parTrans" cxnId="{22213B7A-C412-41F2-80C3-38255716F252}">
      <dgm:prSet/>
      <dgm:spPr/>
      <dgm:t>
        <a:bodyPr/>
        <a:lstStyle/>
        <a:p>
          <a:endParaRPr lang="en-US"/>
        </a:p>
      </dgm:t>
    </dgm:pt>
    <dgm:pt modelId="{CE7487B8-C1C5-4B29-9FB7-2C4703DF3F69}" type="sibTrans" cxnId="{22213B7A-C412-41F2-80C3-38255716F252}">
      <dgm:prSet/>
      <dgm:spPr/>
      <dgm:t>
        <a:bodyPr/>
        <a:lstStyle/>
        <a:p>
          <a:endParaRPr lang="en-US"/>
        </a:p>
      </dgm:t>
    </dgm:pt>
    <dgm:pt modelId="{9BF6F965-FAA9-4B78-8A66-F4F3ABBB4AF6}">
      <dgm:prSet/>
      <dgm:spPr/>
      <dgm:t>
        <a:bodyPr/>
        <a:lstStyle/>
        <a:p>
          <a:r>
            <a:rPr lang="en-US"/>
            <a:t>No “publication” or “declaration” requirement for the testator</a:t>
          </a:r>
        </a:p>
      </dgm:t>
    </dgm:pt>
    <dgm:pt modelId="{0183669B-10F7-466B-8ED4-8AB29F495620}" type="parTrans" cxnId="{BF097F67-5E79-420C-A13A-B9C96A9ED0A2}">
      <dgm:prSet/>
      <dgm:spPr/>
      <dgm:t>
        <a:bodyPr/>
        <a:lstStyle/>
        <a:p>
          <a:endParaRPr lang="en-US"/>
        </a:p>
      </dgm:t>
    </dgm:pt>
    <dgm:pt modelId="{135F4DC3-C149-4C6C-A519-5F639799AC8A}" type="sibTrans" cxnId="{BF097F67-5E79-420C-A13A-B9C96A9ED0A2}">
      <dgm:prSet/>
      <dgm:spPr/>
      <dgm:t>
        <a:bodyPr/>
        <a:lstStyle/>
        <a:p>
          <a:endParaRPr lang="en-US"/>
        </a:p>
      </dgm:t>
    </dgm:pt>
    <dgm:pt modelId="{321CC88A-DF0C-4DF5-B583-966F9238B897}">
      <dgm:prSet/>
      <dgm:spPr/>
      <dgm:t>
        <a:bodyPr/>
        <a:lstStyle/>
        <a:p>
          <a:pPr>
            <a:defRPr b="1"/>
          </a:pPr>
          <a:r>
            <a:rPr lang="en-US" b="1" i="1" u="sng"/>
            <a:t>CHANGE</a:t>
          </a:r>
          <a:r>
            <a:rPr lang="en-US" b="1" i="1"/>
            <a:t>: </a:t>
          </a:r>
          <a:r>
            <a:rPr lang="en-US"/>
            <a:t>The </a:t>
          </a:r>
          <a:r>
            <a:rPr lang="en-US" b="1" i="1"/>
            <a:t>date may appear anywhere</a:t>
          </a:r>
          <a:r>
            <a:rPr lang="en-US"/>
            <a:t> in the testament, </a:t>
          </a:r>
          <a:r>
            <a:rPr lang="en-US" b="1" i="1"/>
            <a:t>may be clarified by extrinsic evidence, and is sufficient if it resolves those controversies for which the date is relevant</a:t>
          </a:r>
          <a:r>
            <a:rPr lang="en-US"/>
            <a:t>.</a:t>
          </a:r>
        </a:p>
      </dgm:t>
    </dgm:pt>
    <dgm:pt modelId="{1E47B26F-3669-418A-93AD-85D2147DA46D}" type="parTrans" cxnId="{6578C920-EB60-43CE-9C54-EEEF82E0709F}">
      <dgm:prSet/>
      <dgm:spPr/>
      <dgm:t>
        <a:bodyPr/>
        <a:lstStyle/>
        <a:p>
          <a:endParaRPr lang="en-US"/>
        </a:p>
      </dgm:t>
    </dgm:pt>
    <dgm:pt modelId="{53452141-8923-41AE-81F4-EF68395FEE09}" type="sibTrans" cxnId="{6578C920-EB60-43CE-9C54-EEEF82E0709F}">
      <dgm:prSet/>
      <dgm:spPr/>
      <dgm:t>
        <a:bodyPr/>
        <a:lstStyle/>
        <a:p>
          <a:endParaRPr lang="en-US"/>
        </a:p>
      </dgm:t>
    </dgm:pt>
    <dgm:pt modelId="{CC207850-79C0-4D33-8A2A-A91639135163}">
      <dgm:prSet/>
      <dgm:spPr/>
      <dgm:t>
        <a:bodyPr/>
        <a:lstStyle/>
        <a:p>
          <a:r>
            <a:rPr lang="en-US"/>
            <a:t>Identical to the olographic signature language</a:t>
          </a:r>
        </a:p>
      </dgm:t>
    </dgm:pt>
    <dgm:pt modelId="{25C5AD8B-A7AD-4FD4-A949-C02191221076}" type="parTrans" cxnId="{8DD650EA-C5DF-4463-BF0C-17330CC76D5A}">
      <dgm:prSet/>
      <dgm:spPr/>
      <dgm:t>
        <a:bodyPr/>
        <a:lstStyle/>
        <a:p>
          <a:endParaRPr lang="en-US"/>
        </a:p>
      </dgm:t>
    </dgm:pt>
    <dgm:pt modelId="{F34CB084-0814-476E-93C8-69728814B84B}" type="sibTrans" cxnId="{8DD650EA-C5DF-4463-BF0C-17330CC76D5A}">
      <dgm:prSet/>
      <dgm:spPr/>
      <dgm:t>
        <a:bodyPr/>
        <a:lstStyle/>
        <a:p>
          <a:endParaRPr lang="en-US"/>
        </a:p>
      </dgm:t>
    </dgm:pt>
    <dgm:pt modelId="{2B4A63FF-393A-4A94-BBB8-EBB46D18D291}">
      <dgm:prSet/>
      <dgm:spPr/>
      <dgm:t>
        <a:bodyPr/>
        <a:lstStyle/>
        <a:p>
          <a:r>
            <a:rPr lang="en-US"/>
            <a:t>Same evidence rule and general requirements</a:t>
          </a:r>
        </a:p>
      </dgm:t>
    </dgm:pt>
    <dgm:pt modelId="{74170086-BEA0-4DF1-9529-67F4B43D4FB2}" type="parTrans" cxnId="{018AFFE5-35DD-4270-8BB1-D06A3A2D265A}">
      <dgm:prSet/>
      <dgm:spPr/>
      <dgm:t>
        <a:bodyPr/>
        <a:lstStyle/>
        <a:p>
          <a:endParaRPr lang="en-US"/>
        </a:p>
      </dgm:t>
    </dgm:pt>
    <dgm:pt modelId="{00249634-24C9-4318-A863-9E1F0C10794A}" type="sibTrans" cxnId="{018AFFE5-35DD-4270-8BB1-D06A3A2D265A}">
      <dgm:prSet/>
      <dgm:spPr/>
      <dgm:t>
        <a:bodyPr/>
        <a:lstStyle/>
        <a:p>
          <a:endParaRPr lang="en-US"/>
        </a:p>
      </dgm:t>
    </dgm:pt>
    <dgm:pt modelId="{370F89ED-992E-4244-B520-2F95A2A84B74}" type="pres">
      <dgm:prSet presAssocID="{82DCAA74-4FAB-460D-B6B0-4CD1DC012389}" presName="root" presStyleCnt="0">
        <dgm:presLayoutVars>
          <dgm:dir/>
          <dgm:resizeHandles val="exact"/>
        </dgm:presLayoutVars>
      </dgm:prSet>
      <dgm:spPr/>
    </dgm:pt>
    <dgm:pt modelId="{9D69C03A-AECE-4F46-8C2A-EF8FBF69A623}" type="pres">
      <dgm:prSet presAssocID="{34C7CD34-78A9-4F55-876E-762394DB007B}" presName="compNode" presStyleCnt="0"/>
      <dgm:spPr/>
    </dgm:pt>
    <dgm:pt modelId="{E39833DF-6150-41C6-B9DF-990A0775D0A8}" type="pres">
      <dgm:prSet presAssocID="{34C7CD34-78A9-4F55-876E-762394DB007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6B967332-6706-49D2-A2F0-4E14AE59DCC9}" type="pres">
      <dgm:prSet presAssocID="{34C7CD34-78A9-4F55-876E-762394DB007B}" presName="iconSpace" presStyleCnt="0"/>
      <dgm:spPr/>
    </dgm:pt>
    <dgm:pt modelId="{402ECDA9-3277-4577-9057-7108878D03B0}" type="pres">
      <dgm:prSet presAssocID="{34C7CD34-78A9-4F55-876E-762394DB007B}" presName="parTx" presStyleLbl="revTx" presStyleIdx="0" presStyleCnt="4">
        <dgm:presLayoutVars>
          <dgm:chMax val="0"/>
          <dgm:chPref val="0"/>
        </dgm:presLayoutVars>
      </dgm:prSet>
      <dgm:spPr/>
    </dgm:pt>
    <dgm:pt modelId="{E4C6BFD4-3E6C-425D-9BA9-242637BCEC06}" type="pres">
      <dgm:prSet presAssocID="{34C7CD34-78A9-4F55-876E-762394DB007B}" presName="txSpace" presStyleCnt="0"/>
      <dgm:spPr/>
    </dgm:pt>
    <dgm:pt modelId="{B984DCAA-7056-4FF6-87D6-FFF451DD5652}" type="pres">
      <dgm:prSet presAssocID="{34C7CD34-78A9-4F55-876E-762394DB007B}" presName="desTx" presStyleLbl="revTx" presStyleIdx="1" presStyleCnt="4">
        <dgm:presLayoutVars/>
      </dgm:prSet>
      <dgm:spPr/>
    </dgm:pt>
    <dgm:pt modelId="{E8043AE3-6671-4E26-96EA-5D38A38FCB7E}" type="pres">
      <dgm:prSet presAssocID="{0B01238D-0490-4F31-8F9B-08B2AA21D718}" presName="sibTrans" presStyleCnt="0"/>
      <dgm:spPr/>
    </dgm:pt>
    <dgm:pt modelId="{0CB52796-CE2B-4889-B4FB-AC7F198B3CA8}" type="pres">
      <dgm:prSet presAssocID="{321CC88A-DF0C-4DF5-B583-966F9238B897}" presName="compNode" presStyleCnt="0"/>
      <dgm:spPr/>
    </dgm:pt>
    <dgm:pt modelId="{5FECC334-1D02-4CD3-A273-ACB795E79CFF}" type="pres">
      <dgm:prSet presAssocID="{321CC88A-DF0C-4DF5-B583-966F9238B89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0D9F2B50-5563-4EB4-8528-F0971BDC32FE}" type="pres">
      <dgm:prSet presAssocID="{321CC88A-DF0C-4DF5-B583-966F9238B897}" presName="iconSpace" presStyleCnt="0"/>
      <dgm:spPr/>
    </dgm:pt>
    <dgm:pt modelId="{97449686-4B33-4A23-AC2F-B6C0C6A27947}" type="pres">
      <dgm:prSet presAssocID="{321CC88A-DF0C-4DF5-B583-966F9238B897}" presName="parTx" presStyleLbl="revTx" presStyleIdx="2" presStyleCnt="4">
        <dgm:presLayoutVars>
          <dgm:chMax val="0"/>
          <dgm:chPref val="0"/>
        </dgm:presLayoutVars>
      </dgm:prSet>
      <dgm:spPr/>
    </dgm:pt>
    <dgm:pt modelId="{955EFF9A-B671-414F-8BA5-C75A0A57CBB1}" type="pres">
      <dgm:prSet presAssocID="{321CC88A-DF0C-4DF5-B583-966F9238B897}" presName="txSpace" presStyleCnt="0"/>
      <dgm:spPr/>
    </dgm:pt>
    <dgm:pt modelId="{4529334E-3D6C-4EA9-B750-593F64CBFD34}" type="pres">
      <dgm:prSet presAssocID="{321CC88A-DF0C-4DF5-B583-966F9238B897}" presName="desTx" presStyleLbl="revTx" presStyleIdx="3" presStyleCnt="4">
        <dgm:presLayoutVars/>
      </dgm:prSet>
      <dgm:spPr/>
    </dgm:pt>
  </dgm:ptLst>
  <dgm:cxnLst>
    <dgm:cxn modelId="{A3C6FE0D-1044-4B0A-AD99-3DA4917611B9}" type="presOf" srcId="{CC207850-79C0-4D33-8A2A-A91639135163}" destId="{4529334E-3D6C-4EA9-B750-593F64CBFD34}" srcOrd="0" destOrd="0" presId="urn:microsoft.com/office/officeart/2018/2/layout/IconLabelDescriptionList"/>
    <dgm:cxn modelId="{6578C920-EB60-43CE-9C54-EEEF82E0709F}" srcId="{82DCAA74-4FAB-460D-B6B0-4CD1DC012389}" destId="{321CC88A-DF0C-4DF5-B583-966F9238B897}" srcOrd="1" destOrd="0" parTransId="{1E47B26F-3669-418A-93AD-85D2147DA46D}" sibTransId="{53452141-8923-41AE-81F4-EF68395FEE09}"/>
    <dgm:cxn modelId="{410D6621-6CAD-4644-9C06-3B79F1CB93AF}" type="presOf" srcId="{321CC88A-DF0C-4DF5-B583-966F9238B897}" destId="{97449686-4B33-4A23-AC2F-B6C0C6A27947}" srcOrd="0" destOrd="0" presId="urn:microsoft.com/office/officeart/2018/2/layout/IconLabelDescriptionList"/>
    <dgm:cxn modelId="{8527C322-1DE4-4F96-BF5B-B35611D97A16}" type="presOf" srcId="{8AF1034A-218D-439B-AEEC-0D156C150D82}" destId="{B984DCAA-7056-4FF6-87D6-FFF451DD5652}" srcOrd="0" destOrd="1" presId="urn:microsoft.com/office/officeart/2018/2/layout/IconLabelDescriptionList"/>
    <dgm:cxn modelId="{7B3E7928-C067-4E21-A966-E8F2DD5A59D3}" srcId="{82DCAA74-4FAB-460D-B6B0-4CD1DC012389}" destId="{34C7CD34-78A9-4F55-876E-762394DB007B}" srcOrd="0" destOrd="0" parTransId="{96035FDF-EEA6-499F-9170-7E69A8BFC96F}" sibTransId="{0B01238D-0490-4F31-8F9B-08B2AA21D718}"/>
    <dgm:cxn modelId="{CDEC5732-04BA-477D-A982-3ECDA20BFB12}" type="presOf" srcId="{34C7CD34-78A9-4F55-876E-762394DB007B}" destId="{402ECDA9-3277-4577-9057-7108878D03B0}" srcOrd="0" destOrd="0" presId="urn:microsoft.com/office/officeart/2018/2/layout/IconLabelDescriptionList"/>
    <dgm:cxn modelId="{BF097F67-5E79-420C-A13A-B9C96A9ED0A2}" srcId="{34C7CD34-78A9-4F55-876E-762394DB007B}" destId="{9BF6F965-FAA9-4B78-8A66-F4F3ABBB4AF6}" srcOrd="2" destOrd="0" parTransId="{0183669B-10F7-466B-8ED4-8AB29F495620}" sibTransId="{135F4DC3-C149-4C6C-A519-5F639799AC8A}"/>
    <dgm:cxn modelId="{A09E8873-12B1-4302-9F8F-6108F9EEDA34}" type="presOf" srcId="{2B4A63FF-393A-4A94-BBB8-EBB46D18D291}" destId="{4529334E-3D6C-4EA9-B750-593F64CBFD34}" srcOrd="0" destOrd="1" presId="urn:microsoft.com/office/officeart/2018/2/layout/IconLabelDescriptionList"/>
    <dgm:cxn modelId="{22213B7A-C412-41F2-80C3-38255716F252}" srcId="{34C7CD34-78A9-4F55-876E-762394DB007B}" destId="{8AF1034A-218D-439B-AEEC-0D156C150D82}" srcOrd="1" destOrd="0" parTransId="{7A28973E-A419-4C2E-A4DA-413CCA070590}" sibTransId="{CE7487B8-C1C5-4B29-9FB7-2C4703DF3F69}"/>
    <dgm:cxn modelId="{01D21290-EE4F-4261-8C91-C260508F878E}" type="presOf" srcId="{82DCAA74-4FAB-460D-B6B0-4CD1DC012389}" destId="{370F89ED-992E-4244-B520-2F95A2A84B74}" srcOrd="0" destOrd="0" presId="urn:microsoft.com/office/officeart/2018/2/layout/IconLabelDescriptionList"/>
    <dgm:cxn modelId="{F0EF19B6-BD2E-4DE6-90FE-1910E522FF1C}" srcId="{34C7CD34-78A9-4F55-876E-762394DB007B}" destId="{5C71C757-D638-471C-B194-ECD810B02FDD}" srcOrd="0" destOrd="0" parTransId="{7E441457-A40B-4462-80F2-700011F4D3A0}" sibTransId="{97B1AA22-860F-4BD2-9A7E-DFDE4C88174A}"/>
    <dgm:cxn modelId="{9A54A6C0-C93C-454B-8C55-E358AD01EACE}" type="presOf" srcId="{5C71C757-D638-471C-B194-ECD810B02FDD}" destId="{B984DCAA-7056-4FF6-87D6-FFF451DD5652}" srcOrd="0" destOrd="0" presId="urn:microsoft.com/office/officeart/2018/2/layout/IconLabelDescriptionList"/>
    <dgm:cxn modelId="{018AFFE5-35DD-4270-8BB1-D06A3A2D265A}" srcId="{321CC88A-DF0C-4DF5-B583-966F9238B897}" destId="{2B4A63FF-393A-4A94-BBB8-EBB46D18D291}" srcOrd="1" destOrd="0" parTransId="{74170086-BEA0-4DF1-9529-67F4B43D4FB2}" sibTransId="{00249634-24C9-4318-A863-9E1F0C10794A}"/>
    <dgm:cxn modelId="{8DD650EA-C5DF-4463-BF0C-17330CC76D5A}" srcId="{321CC88A-DF0C-4DF5-B583-966F9238B897}" destId="{CC207850-79C0-4D33-8A2A-A91639135163}" srcOrd="0" destOrd="0" parTransId="{25C5AD8B-A7AD-4FD4-A949-C02191221076}" sibTransId="{F34CB084-0814-476E-93C8-69728814B84B}"/>
    <dgm:cxn modelId="{B8839BFC-8D28-48FC-BD75-FC1A52087F03}" type="presOf" srcId="{9BF6F965-FAA9-4B78-8A66-F4F3ABBB4AF6}" destId="{B984DCAA-7056-4FF6-87D6-FFF451DD5652}" srcOrd="0" destOrd="2" presId="urn:microsoft.com/office/officeart/2018/2/layout/IconLabelDescriptionList"/>
    <dgm:cxn modelId="{B32A010D-B981-4A30-8E25-BE6329C14BAF}" type="presParOf" srcId="{370F89ED-992E-4244-B520-2F95A2A84B74}" destId="{9D69C03A-AECE-4F46-8C2A-EF8FBF69A623}" srcOrd="0" destOrd="0" presId="urn:microsoft.com/office/officeart/2018/2/layout/IconLabelDescriptionList"/>
    <dgm:cxn modelId="{450C804E-2241-4FA5-AFAD-CE2FF66E5F4D}" type="presParOf" srcId="{9D69C03A-AECE-4F46-8C2A-EF8FBF69A623}" destId="{E39833DF-6150-41C6-B9DF-990A0775D0A8}" srcOrd="0" destOrd="0" presId="urn:microsoft.com/office/officeart/2018/2/layout/IconLabelDescriptionList"/>
    <dgm:cxn modelId="{9E3CA076-2144-481C-9EBE-0BB12AA5E4EA}" type="presParOf" srcId="{9D69C03A-AECE-4F46-8C2A-EF8FBF69A623}" destId="{6B967332-6706-49D2-A2F0-4E14AE59DCC9}" srcOrd="1" destOrd="0" presId="urn:microsoft.com/office/officeart/2018/2/layout/IconLabelDescriptionList"/>
    <dgm:cxn modelId="{674BCA47-F586-4E4F-835A-0E5137597D6F}" type="presParOf" srcId="{9D69C03A-AECE-4F46-8C2A-EF8FBF69A623}" destId="{402ECDA9-3277-4577-9057-7108878D03B0}" srcOrd="2" destOrd="0" presId="urn:microsoft.com/office/officeart/2018/2/layout/IconLabelDescriptionList"/>
    <dgm:cxn modelId="{161AC097-B720-4434-9773-50A596D2C0E1}" type="presParOf" srcId="{9D69C03A-AECE-4F46-8C2A-EF8FBF69A623}" destId="{E4C6BFD4-3E6C-425D-9BA9-242637BCEC06}" srcOrd="3" destOrd="0" presId="urn:microsoft.com/office/officeart/2018/2/layout/IconLabelDescriptionList"/>
    <dgm:cxn modelId="{DF202D0A-3A51-45A6-BA9C-190B9BF3E24B}" type="presParOf" srcId="{9D69C03A-AECE-4F46-8C2A-EF8FBF69A623}" destId="{B984DCAA-7056-4FF6-87D6-FFF451DD5652}" srcOrd="4" destOrd="0" presId="urn:microsoft.com/office/officeart/2018/2/layout/IconLabelDescriptionList"/>
    <dgm:cxn modelId="{F79DC05A-78DC-451E-9EDE-42A934F3298E}" type="presParOf" srcId="{370F89ED-992E-4244-B520-2F95A2A84B74}" destId="{E8043AE3-6671-4E26-96EA-5D38A38FCB7E}" srcOrd="1" destOrd="0" presId="urn:microsoft.com/office/officeart/2018/2/layout/IconLabelDescriptionList"/>
    <dgm:cxn modelId="{64638B89-9C50-4C5D-9692-154D5B7D8E45}" type="presParOf" srcId="{370F89ED-992E-4244-B520-2F95A2A84B74}" destId="{0CB52796-CE2B-4889-B4FB-AC7F198B3CA8}" srcOrd="2" destOrd="0" presId="urn:microsoft.com/office/officeart/2018/2/layout/IconLabelDescriptionList"/>
    <dgm:cxn modelId="{D4FDBDB5-E75A-4791-A06B-562F5F00BC01}" type="presParOf" srcId="{0CB52796-CE2B-4889-B4FB-AC7F198B3CA8}" destId="{5FECC334-1D02-4CD3-A273-ACB795E79CFF}" srcOrd="0" destOrd="0" presId="urn:microsoft.com/office/officeart/2018/2/layout/IconLabelDescriptionList"/>
    <dgm:cxn modelId="{881A14F4-576B-4916-9E1F-66C08B459B49}" type="presParOf" srcId="{0CB52796-CE2B-4889-B4FB-AC7F198B3CA8}" destId="{0D9F2B50-5563-4EB4-8528-F0971BDC32FE}" srcOrd="1" destOrd="0" presId="urn:microsoft.com/office/officeart/2018/2/layout/IconLabelDescriptionList"/>
    <dgm:cxn modelId="{3A15BB76-E863-4765-949E-BE445BCA2D6C}" type="presParOf" srcId="{0CB52796-CE2B-4889-B4FB-AC7F198B3CA8}" destId="{97449686-4B33-4A23-AC2F-B6C0C6A27947}" srcOrd="2" destOrd="0" presId="urn:microsoft.com/office/officeart/2018/2/layout/IconLabelDescriptionList"/>
    <dgm:cxn modelId="{A0DBF1FE-DF1C-4AD1-BC11-BEFBEC86EA12}" type="presParOf" srcId="{0CB52796-CE2B-4889-B4FB-AC7F198B3CA8}" destId="{955EFF9A-B671-414F-8BA5-C75A0A57CBB1}" srcOrd="3" destOrd="0" presId="urn:microsoft.com/office/officeart/2018/2/layout/IconLabelDescriptionList"/>
    <dgm:cxn modelId="{B41D5700-D3AD-4273-BD6A-5626EA1C0109}" type="presParOf" srcId="{0CB52796-CE2B-4889-B4FB-AC7F198B3CA8}" destId="{4529334E-3D6C-4EA9-B750-593F64CBFD34}"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A64DC5-3885-4127-93DA-0CD386662514}"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0292E820-DD09-487F-832B-AF42C14663FB}">
      <dgm:prSet/>
      <dgm:spPr/>
      <dgm:t>
        <a:bodyPr/>
        <a:lstStyle/>
        <a:p>
          <a:r>
            <a:rPr lang="en-US"/>
            <a:t>A. (1) A notarial testament…does not need to be proved </a:t>
          </a:r>
          <a:r>
            <a:rPr lang="en-US" b="1" i="1"/>
            <a:t>if it is signed on each separate page at the time of execution and is accompanied by either of the following declarations:</a:t>
          </a:r>
          <a:endParaRPr lang="en-US"/>
        </a:p>
      </dgm:t>
    </dgm:pt>
    <dgm:pt modelId="{C8CC35E9-CA9D-4720-A678-1BD71C6D40DE}" type="parTrans" cxnId="{C37D8F3B-EE2F-4412-AF67-16A77D476133}">
      <dgm:prSet/>
      <dgm:spPr/>
      <dgm:t>
        <a:bodyPr/>
        <a:lstStyle/>
        <a:p>
          <a:endParaRPr lang="en-US"/>
        </a:p>
      </dgm:t>
    </dgm:pt>
    <dgm:pt modelId="{EEBC567C-45B6-4A90-8ECE-B68A958B4E0D}" type="sibTrans" cxnId="{C37D8F3B-EE2F-4412-AF67-16A77D476133}">
      <dgm:prSet/>
      <dgm:spPr/>
      <dgm:t>
        <a:bodyPr/>
        <a:lstStyle/>
        <a:p>
          <a:endParaRPr lang="en-US"/>
        </a:p>
      </dgm:t>
    </dgm:pt>
    <dgm:pt modelId="{A9CC6D84-9D01-4B4D-A2CB-2A6414F249BB}">
      <dgm:prSet/>
      <dgm:spPr/>
      <dgm:t>
        <a:bodyPr/>
        <a:lstStyle/>
        <a:p>
          <a:r>
            <a:rPr lang="en-US"/>
            <a:t>(a) [T]he following declaration, or one that is substantially similar, signed by the notary and the subscribing witnesses: </a:t>
          </a:r>
          <a:r>
            <a:rPr lang="en-US" b="1" i="1"/>
            <a:t>“In our presence the testator has declared or signified that this instrument is his testament and has signed each separate page.”</a:t>
          </a:r>
          <a:endParaRPr lang="en-US"/>
        </a:p>
      </dgm:t>
    </dgm:pt>
    <dgm:pt modelId="{BB5DDB17-A6FF-4594-83AF-3415217CD69D}" type="parTrans" cxnId="{1294E356-6064-4D06-85DF-2F5047A898B5}">
      <dgm:prSet/>
      <dgm:spPr/>
      <dgm:t>
        <a:bodyPr/>
        <a:lstStyle/>
        <a:p>
          <a:endParaRPr lang="en-US"/>
        </a:p>
      </dgm:t>
    </dgm:pt>
    <dgm:pt modelId="{A82498A0-346C-4288-8214-6DEDA23C23B3}" type="sibTrans" cxnId="{1294E356-6064-4D06-85DF-2F5047A898B5}">
      <dgm:prSet/>
      <dgm:spPr/>
      <dgm:t>
        <a:bodyPr/>
        <a:lstStyle/>
        <a:p>
          <a:endParaRPr lang="en-US"/>
        </a:p>
      </dgm:t>
    </dgm:pt>
    <dgm:pt modelId="{A12D4400-2729-4105-AA5D-44395B632A74}">
      <dgm:prSet/>
      <dgm:spPr/>
      <dgm:t>
        <a:bodyPr/>
        <a:lstStyle/>
        <a:p>
          <a:r>
            <a:rPr lang="en-US"/>
            <a:t>(b)</a:t>
          </a:r>
          <a:r>
            <a:rPr lang="en-US" b="1" i="1"/>
            <a:t> In an affidavit attached to the testament but executed after the execution of the testament</a:t>
          </a:r>
          <a:r>
            <a:rPr lang="en-US"/>
            <a:t> </a:t>
          </a:r>
        </a:p>
      </dgm:t>
    </dgm:pt>
    <dgm:pt modelId="{472778FF-4A27-4971-AE8D-291A47974D26}" type="parTrans" cxnId="{C61C1816-7CD4-4F85-BE41-C07634D025AF}">
      <dgm:prSet/>
      <dgm:spPr/>
      <dgm:t>
        <a:bodyPr/>
        <a:lstStyle/>
        <a:p>
          <a:endParaRPr lang="en-US"/>
        </a:p>
      </dgm:t>
    </dgm:pt>
    <dgm:pt modelId="{23FF30A9-3CD5-4F3F-BEB0-11073ADD462A}" type="sibTrans" cxnId="{C61C1816-7CD4-4F85-BE41-C07634D025AF}">
      <dgm:prSet/>
      <dgm:spPr/>
      <dgm:t>
        <a:bodyPr/>
        <a:lstStyle/>
        <a:p>
          <a:endParaRPr lang="en-US"/>
        </a:p>
      </dgm:t>
    </dgm:pt>
    <dgm:pt modelId="{40B53574-931B-42DD-A803-E709CE557473}">
      <dgm:prSet/>
      <dgm:spPr/>
      <dgm:t>
        <a:bodyPr/>
        <a:lstStyle/>
        <a:p>
          <a:r>
            <a:rPr lang="en-US"/>
            <a:t>(2) If the testator is unable to sign…signed on each separate page by the person directed to sign by the testator, and with a modified declaration</a:t>
          </a:r>
        </a:p>
      </dgm:t>
    </dgm:pt>
    <dgm:pt modelId="{623FBB64-B440-4CA6-88A9-7E73C33608BB}" type="parTrans" cxnId="{6F382776-872B-461A-A84B-27F789A08AE8}">
      <dgm:prSet/>
      <dgm:spPr/>
      <dgm:t>
        <a:bodyPr/>
        <a:lstStyle/>
        <a:p>
          <a:endParaRPr lang="en-US"/>
        </a:p>
      </dgm:t>
    </dgm:pt>
    <dgm:pt modelId="{22796F17-0186-43B3-AEFD-ABD48F908D19}" type="sibTrans" cxnId="{6F382776-872B-461A-A84B-27F789A08AE8}">
      <dgm:prSet/>
      <dgm:spPr/>
      <dgm:t>
        <a:bodyPr/>
        <a:lstStyle/>
        <a:p>
          <a:endParaRPr lang="en-US"/>
        </a:p>
      </dgm:t>
    </dgm:pt>
    <dgm:pt modelId="{78781C8E-41BC-4505-98FE-AD72D60B8532}" type="pres">
      <dgm:prSet presAssocID="{9AA64DC5-3885-4127-93DA-0CD386662514}" presName="linear" presStyleCnt="0">
        <dgm:presLayoutVars>
          <dgm:animLvl val="lvl"/>
          <dgm:resizeHandles val="exact"/>
        </dgm:presLayoutVars>
      </dgm:prSet>
      <dgm:spPr/>
    </dgm:pt>
    <dgm:pt modelId="{593A8475-04D6-4A87-91E0-EFF8474205E9}" type="pres">
      <dgm:prSet presAssocID="{0292E820-DD09-487F-832B-AF42C14663FB}" presName="parentText" presStyleLbl="node1" presStyleIdx="0" presStyleCnt="2">
        <dgm:presLayoutVars>
          <dgm:chMax val="0"/>
          <dgm:bulletEnabled val="1"/>
        </dgm:presLayoutVars>
      </dgm:prSet>
      <dgm:spPr/>
    </dgm:pt>
    <dgm:pt modelId="{F84E3679-A351-431D-A7FC-2BE172BC499C}" type="pres">
      <dgm:prSet presAssocID="{0292E820-DD09-487F-832B-AF42C14663FB}" presName="childText" presStyleLbl="revTx" presStyleIdx="0" presStyleCnt="1">
        <dgm:presLayoutVars>
          <dgm:bulletEnabled val="1"/>
        </dgm:presLayoutVars>
      </dgm:prSet>
      <dgm:spPr/>
    </dgm:pt>
    <dgm:pt modelId="{D1010F66-4C76-40EC-810E-9193FA87EA12}" type="pres">
      <dgm:prSet presAssocID="{40B53574-931B-42DD-A803-E709CE557473}" presName="parentText" presStyleLbl="node1" presStyleIdx="1" presStyleCnt="2">
        <dgm:presLayoutVars>
          <dgm:chMax val="0"/>
          <dgm:bulletEnabled val="1"/>
        </dgm:presLayoutVars>
      </dgm:prSet>
      <dgm:spPr/>
    </dgm:pt>
  </dgm:ptLst>
  <dgm:cxnLst>
    <dgm:cxn modelId="{C61C1816-7CD4-4F85-BE41-C07634D025AF}" srcId="{0292E820-DD09-487F-832B-AF42C14663FB}" destId="{A12D4400-2729-4105-AA5D-44395B632A74}" srcOrd="1" destOrd="0" parTransId="{472778FF-4A27-4971-AE8D-291A47974D26}" sibTransId="{23FF30A9-3CD5-4F3F-BEB0-11073ADD462A}"/>
    <dgm:cxn modelId="{2514D91F-4528-43DA-BB03-2BBA5CF0ABD7}" type="presOf" srcId="{A9CC6D84-9D01-4B4D-A2CB-2A6414F249BB}" destId="{F84E3679-A351-431D-A7FC-2BE172BC499C}" srcOrd="0" destOrd="0" presId="urn:microsoft.com/office/officeart/2005/8/layout/vList2"/>
    <dgm:cxn modelId="{C37D8F3B-EE2F-4412-AF67-16A77D476133}" srcId="{9AA64DC5-3885-4127-93DA-0CD386662514}" destId="{0292E820-DD09-487F-832B-AF42C14663FB}" srcOrd="0" destOrd="0" parTransId="{C8CC35E9-CA9D-4720-A678-1BD71C6D40DE}" sibTransId="{EEBC567C-45B6-4A90-8ECE-B68A958B4E0D}"/>
    <dgm:cxn modelId="{CF5FB362-B286-4EF9-9404-50A5BC2A94C1}" type="presOf" srcId="{40B53574-931B-42DD-A803-E709CE557473}" destId="{D1010F66-4C76-40EC-810E-9193FA87EA12}" srcOrd="0" destOrd="0" presId="urn:microsoft.com/office/officeart/2005/8/layout/vList2"/>
    <dgm:cxn modelId="{C6AA236C-A4C9-4257-94F1-CEFC938E9302}" type="presOf" srcId="{A12D4400-2729-4105-AA5D-44395B632A74}" destId="{F84E3679-A351-431D-A7FC-2BE172BC499C}" srcOrd="0" destOrd="1" presId="urn:microsoft.com/office/officeart/2005/8/layout/vList2"/>
    <dgm:cxn modelId="{6F382776-872B-461A-A84B-27F789A08AE8}" srcId="{9AA64DC5-3885-4127-93DA-0CD386662514}" destId="{40B53574-931B-42DD-A803-E709CE557473}" srcOrd="1" destOrd="0" parTransId="{623FBB64-B440-4CA6-88A9-7E73C33608BB}" sibTransId="{22796F17-0186-43B3-AEFD-ABD48F908D19}"/>
    <dgm:cxn modelId="{1294E356-6064-4D06-85DF-2F5047A898B5}" srcId="{0292E820-DD09-487F-832B-AF42C14663FB}" destId="{A9CC6D84-9D01-4B4D-A2CB-2A6414F249BB}" srcOrd="0" destOrd="0" parTransId="{BB5DDB17-A6FF-4594-83AF-3415217CD69D}" sibTransId="{A82498A0-346C-4288-8214-6DEDA23C23B3}"/>
    <dgm:cxn modelId="{48B6237D-5DB7-4176-A9FB-A44B1C1A80AA}" type="presOf" srcId="{0292E820-DD09-487F-832B-AF42C14663FB}" destId="{593A8475-04D6-4A87-91E0-EFF8474205E9}" srcOrd="0" destOrd="0" presId="urn:microsoft.com/office/officeart/2005/8/layout/vList2"/>
    <dgm:cxn modelId="{142D47C0-1CCF-4E00-8BCC-125884BC635F}" type="presOf" srcId="{9AA64DC5-3885-4127-93DA-0CD386662514}" destId="{78781C8E-41BC-4505-98FE-AD72D60B8532}" srcOrd="0" destOrd="0" presId="urn:microsoft.com/office/officeart/2005/8/layout/vList2"/>
    <dgm:cxn modelId="{3F4A0BE5-844D-4F05-B969-7BC0B512DB34}" type="presParOf" srcId="{78781C8E-41BC-4505-98FE-AD72D60B8532}" destId="{593A8475-04D6-4A87-91E0-EFF8474205E9}" srcOrd="0" destOrd="0" presId="urn:microsoft.com/office/officeart/2005/8/layout/vList2"/>
    <dgm:cxn modelId="{58DBDA6C-99BA-4AEA-BB41-37B7AA9CC00F}" type="presParOf" srcId="{78781C8E-41BC-4505-98FE-AD72D60B8532}" destId="{F84E3679-A351-431D-A7FC-2BE172BC499C}" srcOrd="1" destOrd="0" presId="urn:microsoft.com/office/officeart/2005/8/layout/vList2"/>
    <dgm:cxn modelId="{CA759FCC-7674-4981-8F21-30C389D07DF8}" type="presParOf" srcId="{78781C8E-41BC-4505-98FE-AD72D60B8532}" destId="{D1010F66-4C76-40EC-810E-9193FA87EA1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26FD78-D73F-4813-80B7-AD66C3A73B1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1824E3EE-AC46-4B85-B630-9C0D9E3E9D1A}">
      <dgm:prSet/>
      <dgm:spPr/>
      <dgm:t>
        <a:bodyPr/>
        <a:lstStyle/>
        <a:p>
          <a:r>
            <a:rPr lang="en-US"/>
            <a:t>In the absence of the formalities listed in Subsection A, notarial wills must be proved by testimony</a:t>
          </a:r>
        </a:p>
      </dgm:t>
    </dgm:pt>
    <dgm:pt modelId="{D07E885A-2C7A-4941-B4AA-8B386CD8DEFB}" type="parTrans" cxnId="{B71B8474-181A-42AE-BB4B-1A9C3663D772}">
      <dgm:prSet/>
      <dgm:spPr/>
      <dgm:t>
        <a:bodyPr/>
        <a:lstStyle/>
        <a:p>
          <a:endParaRPr lang="en-US"/>
        </a:p>
      </dgm:t>
    </dgm:pt>
    <dgm:pt modelId="{7103173D-33C0-42E2-A528-317998DC4F9C}" type="sibTrans" cxnId="{B71B8474-181A-42AE-BB4B-1A9C3663D772}">
      <dgm:prSet/>
      <dgm:spPr/>
      <dgm:t>
        <a:bodyPr/>
        <a:lstStyle/>
        <a:p>
          <a:endParaRPr lang="en-US"/>
        </a:p>
      </dgm:t>
    </dgm:pt>
    <dgm:pt modelId="{35BEBD24-6667-4C79-95DE-9DA15259B3E6}">
      <dgm:prSet/>
      <dgm:spPr/>
      <dgm:t>
        <a:bodyPr/>
        <a:lstStyle/>
        <a:p>
          <a:r>
            <a:rPr lang="en-US"/>
            <a:t>Subsection B establishes a </a:t>
          </a:r>
          <a:r>
            <a:rPr lang="en-US" b="1" i="1"/>
            <a:t>hierarchy of testimony depending on the availability of the original notary and witnesses</a:t>
          </a:r>
          <a:endParaRPr lang="en-US"/>
        </a:p>
      </dgm:t>
    </dgm:pt>
    <dgm:pt modelId="{20CA0F99-F57E-4CF7-85F7-792B7C6499E5}" type="parTrans" cxnId="{2303052C-C214-4B13-A817-AD6C99A54EBC}">
      <dgm:prSet/>
      <dgm:spPr/>
      <dgm:t>
        <a:bodyPr/>
        <a:lstStyle/>
        <a:p>
          <a:endParaRPr lang="en-US"/>
        </a:p>
      </dgm:t>
    </dgm:pt>
    <dgm:pt modelId="{84E6289C-0756-4163-9B65-A1862DEFBCC1}" type="sibTrans" cxnId="{2303052C-C214-4B13-A817-AD6C99A54EBC}">
      <dgm:prSet/>
      <dgm:spPr/>
      <dgm:t>
        <a:bodyPr/>
        <a:lstStyle/>
        <a:p>
          <a:endParaRPr lang="en-US"/>
        </a:p>
      </dgm:t>
    </dgm:pt>
    <dgm:pt modelId="{B1E14291-61FC-46FB-A80B-C7B2F2D5EE8C}">
      <dgm:prSet/>
      <dgm:spPr/>
      <dgm:t>
        <a:bodyPr/>
        <a:lstStyle/>
        <a:p>
          <a:r>
            <a:rPr lang="en-US" b="1" i="1"/>
            <a:t>Testimony can (in the court’s discretion) be given after the death of the testator</a:t>
          </a:r>
          <a:endParaRPr lang="en-US"/>
        </a:p>
      </dgm:t>
    </dgm:pt>
    <dgm:pt modelId="{B6C62F12-68B9-48AD-9D5F-4BADB66FB2D7}" type="parTrans" cxnId="{31FF1905-8217-4467-80C2-5102CF23A270}">
      <dgm:prSet/>
      <dgm:spPr/>
      <dgm:t>
        <a:bodyPr/>
        <a:lstStyle/>
        <a:p>
          <a:endParaRPr lang="en-US"/>
        </a:p>
      </dgm:t>
    </dgm:pt>
    <dgm:pt modelId="{37CE8DE2-F13A-40A6-889E-253063017459}" type="sibTrans" cxnId="{31FF1905-8217-4467-80C2-5102CF23A270}">
      <dgm:prSet/>
      <dgm:spPr/>
      <dgm:t>
        <a:bodyPr/>
        <a:lstStyle/>
        <a:p>
          <a:endParaRPr lang="en-US"/>
        </a:p>
      </dgm:t>
    </dgm:pt>
    <dgm:pt modelId="{44A91B9D-51A5-407B-AA70-F8CAD86D9DE8}" type="pres">
      <dgm:prSet presAssocID="{1626FD78-D73F-4813-80B7-AD66C3A73B1E}" presName="linear" presStyleCnt="0">
        <dgm:presLayoutVars>
          <dgm:animLvl val="lvl"/>
          <dgm:resizeHandles val="exact"/>
        </dgm:presLayoutVars>
      </dgm:prSet>
      <dgm:spPr/>
    </dgm:pt>
    <dgm:pt modelId="{E0884139-142E-4F06-AAFD-FA37087097C8}" type="pres">
      <dgm:prSet presAssocID="{1824E3EE-AC46-4B85-B630-9C0D9E3E9D1A}" presName="parentText" presStyleLbl="node1" presStyleIdx="0" presStyleCnt="3">
        <dgm:presLayoutVars>
          <dgm:chMax val="0"/>
          <dgm:bulletEnabled val="1"/>
        </dgm:presLayoutVars>
      </dgm:prSet>
      <dgm:spPr/>
    </dgm:pt>
    <dgm:pt modelId="{E1F8931B-1BC6-4D68-99F8-962D69C38A12}" type="pres">
      <dgm:prSet presAssocID="{7103173D-33C0-42E2-A528-317998DC4F9C}" presName="spacer" presStyleCnt="0"/>
      <dgm:spPr/>
    </dgm:pt>
    <dgm:pt modelId="{8C7CE45B-D254-485A-9DC9-61D1E1C62349}" type="pres">
      <dgm:prSet presAssocID="{35BEBD24-6667-4C79-95DE-9DA15259B3E6}" presName="parentText" presStyleLbl="node1" presStyleIdx="1" presStyleCnt="3">
        <dgm:presLayoutVars>
          <dgm:chMax val="0"/>
          <dgm:bulletEnabled val="1"/>
        </dgm:presLayoutVars>
      </dgm:prSet>
      <dgm:spPr/>
    </dgm:pt>
    <dgm:pt modelId="{FAE1437F-6B32-4B1D-A0ED-1C998F180C9F}" type="pres">
      <dgm:prSet presAssocID="{84E6289C-0756-4163-9B65-A1862DEFBCC1}" presName="spacer" presStyleCnt="0"/>
      <dgm:spPr/>
    </dgm:pt>
    <dgm:pt modelId="{16230A12-5FA0-4BD6-9619-ED7C914572B0}" type="pres">
      <dgm:prSet presAssocID="{B1E14291-61FC-46FB-A80B-C7B2F2D5EE8C}" presName="parentText" presStyleLbl="node1" presStyleIdx="2" presStyleCnt="3">
        <dgm:presLayoutVars>
          <dgm:chMax val="0"/>
          <dgm:bulletEnabled val="1"/>
        </dgm:presLayoutVars>
      </dgm:prSet>
      <dgm:spPr/>
    </dgm:pt>
  </dgm:ptLst>
  <dgm:cxnLst>
    <dgm:cxn modelId="{31FF1905-8217-4467-80C2-5102CF23A270}" srcId="{1626FD78-D73F-4813-80B7-AD66C3A73B1E}" destId="{B1E14291-61FC-46FB-A80B-C7B2F2D5EE8C}" srcOrd="2" destOrd="0" parTransId="{B6C62F12-68B9-48AD-9D5F-4BADB66FB2D7}" sibTransId="{37CE8DE2-F13A-40A6-889E-253063017459}"/>
    <dgm:cxn modelId="{5CF4230D-75B2-40E3-AD24-B9C088EA3903}" type="presOf" srcId="{35BEBD24-6667-4C79-95DE-9DA15259B3E6}" destId="{8C7CE45B-D254-485A-9DC9-61D1E1C62349}" srcOrd="0" destOrd="0" presId="urn:microsoft.com/office/officeart/2005/8/layout/vList2"/>
    <dgm:cxn modelId="{2303052C-C214-4B13-A817-AD6C99A54EBC}" srcId="{1626FD78-D73F-4813-80B7-AD66C3A73B1E}" destId="{35BEBD24-6667-4C79-95DE-9DA15259B3E6}" srcOrd="1" destOrd="0" parTransId="{20CA0F99-F57E-4CF7-85F7-792B7C6499E5}" sibTransId="{84E6289C-0756-4163-9B65-A1862DEFBCC1}"/>
    <dgm:cxn modelId="{726B9E51-642D-49C7-8C1E-87E290CC136A}" type="presOf" srcId="{1824E3EE-AC46-4B85-B630-9C0D9E3E9D1A}" destId="{E0884139-142E-4F06-AAFD-FA37087097C8}" srcOrd="0" destOrd="0" presId="urn:microsoft.com/office/officeart/2005/8/layout/vList2"/>
    <dgm:cxn modelId="{B71B8474-181A-42AE-BB4B-1A9C3663D772}" srcId="{1626FD78-D73F-4813-80B7-AD66C3A73B1E}" destId="{1824E3EE-AC46-4B85-B630-9C0D9E3E9D1A}" srcOrd="0" destOrd="0" parTransId="{D07E885A-2C7A-4941-B4AA-8B386CD8DEFB}" sibTransId="{7103173D-33C0-42E2-A528-317998DC4F9C}"/>
    <dgm:cxn modelId="{22D567E8-CD55-4337-9A30-D41E597BA6FC}" type="presOf" srcId="{B1E14291-61FC-46FB-A80B-C7B2F2D5EE8C}" destId="{16230A12-5FA0-4BD6-9619-ED7C914572B0}" srcOrd="0" destOrd="0" presId="urn:microsoft.com/office/officeart/2005/8/layout/vList2"/>
    <dgm:cxn modelId="{B57C14F4-4587-4EB6-9658-8E31BD29E060}" type="presOf" srcId="{1626FD78-D73F-4813-80B7-AD66C3A73B1E}" destId="{44A91B9D-51A5-407B-AA70-F8CAD86D9DE8}" srcOrd="0" destOrd="0" presId="urn:microsoft.com/office/officeart/2005/8/layout/vList2"/>
    <dgm:cxn modelId="{5FB57CC0-1BE7-4C38-A4D3-B4568B230B15}" type="presParOf" srcId="{44A91B9D-51A5-407B-AA70-F8CAD86D9DE8}" destId="{E0884139-142E-4F06-AAFD-FA37087097C8}" srcOrd="0" destOrd="0" presId="urn:microsoft.com/office/officeart/2005/8/layout/vList2"/>
    <dgm:cxn modelId="{B0C003FC-5C71-4EE5-A99A-FAC40CCDD09F}" type="presParOf" srcId="{44A91B9D-51A5-407B-AA70-F8CAD86D9DE8}" destId="{E1F8931B-1BC6-4D68-99F8-962D69C38A12}" srcOrd="1" destOrd="0" presId="urn:microsoft.com/office/officeart/2005/8/layout/vList2"/>
    <dgm:cxn modelId="{E6DC6F21-587B-4628-BA20-09DA873F060D}" type="presParOf" srcId="{44A91B9D-51A5-407B-AA70-F8CAD86D9DE8}" destId="{8C7CE45B-D254-485A-9DC9-61D1E1C62349}" srcOrd="2" destOrd="0" presId="urn:microsoft.com/office/officeart/2005/8/layout/vList2"/>
    <dgm:cxn modelId="{1B9BBD1D-28A8-41CF-AB0D-E37901A9DB9B}" type="presParOf" srcId="{44A91B9D-51A5-407B-AA70-F8CAD86D9DE8}" destId="{FAE1437F-6B32-4B1D-A0ED-1C998F180C9F}" srcOrd="3" destOrd="0" presId="urn:microsoft.com/office/officeart/2005/8/layout/vList2"/>
    <dgm:cxn modelId="{C60586EC-5555-4205-AD7D-33F0901E5F56}" type="presParOf" srcId="{44A91B9D-51A5-407B-AA70-F8CAD86D9DE8}" destId="{16230A12-5FA0-4BD6-9619-ED7C914572B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BADD89-A9E9-4A25-8851-5F784E4C467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36618B90-CCC5-4DC9-BE01-27AC8D249B97}">
      <dgm:prSet/>
      <dgm:spPr/>
      <dgm:t>
        <a:bodyPr/>
        <a:lstStyle/>
        <a:p>
          <a:r>
            <a:rPr lang="en-US"/>
            <a:t>A trust generally allows property to be titled in the name of one person to be held for the benefit of another</a:t>
          </a:r>
        </a:p>
      </dgm:t>
    </dgm:pt>
    <dgm:pt modelId="{462F5E4A-67C0-4A05-97A3-13283D222201}" type="parTrans" cxnId="{954F09B2-FE60-433B-A96C-8FECE005B30A}">
      <dgm:prSet/>
      <dgm:spPr/>
      <dgm:t>
        <a:bodyPr/>
        <a:lstStyle/>
        <a:p>
          <a:endParaRPr lang="en-US"/>
        </a:p>
      </dgm:t>
    </dgm:pt>
    <dgm:pt modelId="{2433E58C-5792-448E-AB63-93D0985125F3}" type="sibTrans" cxnId="{954F09B2-FE60-433B-A96C-8FECE005B30A}">
      <dgm:prSet/>
      <dgm:spPr/>
      <dgm:t>
        <a:bodyPr/>
        <a:lstStyle/>
        <a:p>
          <a:endParaRPr lang="en-US"/>
        </a:p>
      </dgm:t>
    </dgm:pt>
    <dgm:pt modelId="{31310A40-F186-419D-B07D-53D63074649A}">
      <dgm:prSet/>
      <dgm:spPr/>
      <dgm:t>
        <a:bodyPr/>
        <a:lstStyle/>
        <a:p>
          <a:r>
            <a:rPr lang="en-US"/>
            <a:t>Louisiana has a Trust Code that governs most trust issues (La. R.S. 9:1721, </a:t>
          </a:r>
          <a:r>
            <a:rPr lang="en-US" i="1"/>
            <a:t>et seq</a:t>
          </a:r>
          <a:r>
            <a:rPr lang="en-US"/>
            <a:t>.)</a:t>
          </a:r>
        </a:p>
      </dgm:t>
    </dgm:pt>
    <dgm:pt modelId="{5D279A49-6D49-46B2-B1C3-0C998E4CAD19}" type="parTrans" cxnId="{F73D12B4-35CC-477B-978D-28A2F284B743}">
      <dgm:prSet/>
      <dgm:spPr/>
      <dgm:t>
        <a:bodyPr/>
        <a:lstStyle/>
        <a:p>
          <a:endParaRPr lang="en-US"/>
        </a:p>
      </dgm:t>
    </dgm:pt>
    <dgm:pt modelId="{8DE2E5B4-FD8A-4F98-A18E-033EE64CFF30}" type="sibTrans" cxnId="{F73D12B4-35CC-477B-978D-28A2F284B743}">
      <dgm:prSet/>
      <dgm:spPr/>
      <dgm:t>
        <a:bodyPr/>
        <a:lstStyle/>
        <a:p>
          <a:endParaRPr lang="en-US"/>
        </a:p>
      </dgm:t>
    </dgm:pt>
    <dgm:pt modelId="{DDDAC96D-CFB5-40FB-8413-7B276A82D1B6}">
      <dgm:prSet/>
      <dgm:spPr/>
      <dgm:t>
        <a:bodyPr/>
        <a:lstStyle/>
        <a:p>
          <a:r>
            <a:rPr lang="en-US"/>
            <a:t>Generally allows for the preservation of assets until the beneficiary can properly manage his or her affairs</a:t>
          </a:r>
        </a:p>
      </dgm:t>
    </dgm:pt>
    <dgm:pt modelId="{14564A21-0101-439E-8F6A-96A817800CDD}" type="parTrans" cxnId="{15AF91DF-4827-4376-99A1-B0742DBC4771}">
      <dgm:prSet/>
      <dgm:spPr/>
      <dgm:t>
        <a:bodyPr/>
        <a:lstStyle/>
        <a:p>
          <a:endParaRPr lang="en-US"/>
        </a:p>
      </dgm:t>
    </dgm:pt>
    <dgm:pt modelId="{023CB994-8BEF-4EB1-BAD8-61AF4117D5F7}" type="sibTrans" cxnId="{15AF91DF-4827-4376-99A1-B0742DBC4771}">
      <dgm:prSet/>
      <dgm:spPr/>
      <dgm:t>
        <a:bodyPr/>
        <a:lstStyle/>
        <a:p>
          <a:endParaRPr lang="en-US"/>
        </a:p>
      </dgm:t>
    </dgm:pt>
    <dgm:pt modelId="{E775F56F-CF40-4332-A2B0-B6C73BC80D92}">
      <dgm:prSet/>
      <dgm:spPr/>
      <dgm:t>
        <a:bodyPr/>
        <a:lstStyle/>
        <a:p>
          <a:r>
            <a:rPr lang="en-US"/>
            <a:t>Can be created during life (</a:t>
          </a:r>
          <a:r>
            <a:rPr lang="en-US" i="1"/>
            <a:t>inter vivos</a:t>
          </a:r>
          <a:r>
            <a:rPr lang="en-US"/>
            <a:t>) or through a will, and almost always by authentic act</a:t>
          </a:r>
        </a:p>
      </dgm:t>
    </dgm:pt>
    <dgm:pt modelId="{2F80F802-6D52-42A7-B984-70FED3C46EBF}" type="parTrans" cxnId="{569A836A-5E87-46F8-B519-C7EF51529E2D}">
      <dgm:prSet/>
      <dgm:spPr/>
      <dgm:t>
        <a:bodyPr/>
        <a:lstStyle/>
        <a:p>
          <a:endParaRPr lang="en-US"/>
        </a:p>
      </dgm:t>
    </dgm:pt>
    <dgm:pt modelId="{3191EEE0-0F14-47B5-8650-431525BC7772}" type="sibTrans" cxnId="{569A836A-5E87-46F8-B519-C7EF51529E2D}">
      <dgm:prSet/>
      <dgm:spPr/>
      <dgm:t>
        <a:bodyPr/>
        <a:lstStyle/>
        <a:p>
          <a:endParaRPr lang="en-US"/>
        </a:p>
      </dgm:t>
    </dgm:pt>
    <dgm:pt modelId="{B391C258-4BF4-4A36-8869-26C5C6000F19}">
      <dgm:prSet/>
      <dgm:spPr/>
      <dgm:t>
        <a:bodyPr/>
        <a:lstStyle/>
        <a:p>
          <a:r>
            <a:rPr lang="en-US"/>
            <a:t>Can be revocable or irrevocable</a:t>
          </a:r>
        </a:p>
      </dgm:t>
    </dgm:pt>
    <dgm:pt modelId="{235F4B3F-A5EB-4070-9906-0D803AFEF5DC}" type="parTrans" cxnId="{FF6D48F3-5FFA-49B2-A706-B5754A001007}">
      <dgm:prSet/>
      <dgm:spPr/>
      <dgm:t>
        <a:bodyPr/>
        <a:lstStyle/>
        <a:p>
          <a:endParaRPr lang="en-US"/>
        </a:p>
      </dgm:t>
    </dgm:pt>
    <dgm:pt modelId="{97C6C1F8-7C65-4C60-8693-6F9E122F8C48}" type="sibTrans" cxnId="{FF6D48F3-5FFA-49B2-A706-B5754A001007}">
      <dgm:prSet/>
      <dgm:spPr/>
      <dgm:t>
        <a:bodyPr/>
        <a:lstStyle/>
        <a:p>
          <a:endParaRPr lang="en-US"/>
        </a:p>
      </dgm:t>
    </dgm:pt>
    <dgm:pt modelId="{5F6C2CC6-1704-41E3-B050-C2FCAD4213E5}">
      <dgm:prSet/>
      <dgm:spPr/>
      <dgm:t>
        <a:bodyPr/>
        <a:lstStyle/>
        <a:p>
          <a:r>
            <a:rPr lang="en-US"/>
            <a:t>Often serve tax purposes and can be subject to complex and technical rules</a:t>
          </a:r>
        </a:p>
      </dgm:t>
    </dgm:pt>
    <dgm:pt modelId="{29CAF559-3485-48C2-AA4A-450D3C28524B}" type="parTrans" cxnId="{F56D8FC6-79AD-4537-A0CF-49511A93547F}">
      <dgm:prSet/>
      <dgm:spPr/>
      <dgm:t>
        <a:bodyPr/>
        <a:lstStyle/>
        <a:p>
          <a:endParaRPr lang="en-US"/>
        </a:p>
      </dgm:t>
    </dgm:pt>
    <dgm:pt modelId="{666DBDAB-CD54-4E3C-A95E-94029496ECD5}" type="sibTrans" cxnId="{F56D8FC6-79AD-4537-A0CF-49511A93547F}">
      <dgm:prSet/>
      <dgm:spPr/>
      <dgm:t>
        <a:bodyPr/>
        <a:lstStyle/>
        <a:p>
          <a:endParaRPr lang="en-US"/>
        </a:p>
      </dgm:t>
    </dgm:pt>
    <dgm:pt modelId="{97BD4E2F-29AD-479D-80FC-6A362B5AB339}" type="pres">
      <dgm:prSet presAssocID="{25BADD89-A9E9-4A25-8851-5F784E4C467A}" presName="linear" presStyleCnt="0">
        <dgm:presLayoutVars>
          <dgm:animLvl val="lvl"/>
          <dgm:resizeHandles val="exact"/>
        </dgm:presLayoutVars>
      </dgm:prSet>
      <dgm:spPr/>
    </dgm:pt>
    <dgm:pt modelId="{3AFFA924-D64C-4428-AAFD-12AFD449211A}" type="pres">
      <dgm:prSet presAssocID="{36618B90-CCC5-4DC9-BE01-27AC8D249B97}" presName="parentText" presStyleLbl="node1" presStyleIdx="0" presStyleCnt="5">
        <dgm:presLayoutVars>
          <dgm:chMax val="0"/>
          <dgm:bulletEnabled val="1"/>
        </dgm:presLayoutVars>
      </dgm:prSet>
      <dgm:spPr/>
    </dgm:pt>
    <dgm:pt modelId="{3E099302-C434-40ED-BEF1-34CF3B2391BD}" type="pres">
      <dgm:prSet presAssocID="{2433E58C-5792-448E-AB63-93D0985125F3}" presName="spacer" presStyleCnt="0"/>
      <dgm:spPr/>
    </dgm:pt>
    <dgm:pt modelId="{DEB3A33A-6ADE-43A7-ACCD-C798CF0EC8DD}" type="pres">
      <dgm:prSet presAssocID="{31310A40-F186-419D-B07D-53D63074649A}" presName="parentText" presStyleLbl="node1" presStyleIdx="1" presStyleCnt="5">
        <dgm:presLayoutVars>
          <dgm:chMax val="0"/>
          <dgm:bulletEnabled val="1"/>
        </dgm:presLayoutVars>
      </dgm:prSet>
      <dgm:spPr/>
    </dgm:pt>
    <dgm:pt modelId="{F367AB1B-1308-4678-B77A-F140781CD08D}" type="pres">
      <dgm:prSet presAssocID="{8DE2E5B4-FD8A-4F98-A18E-033EE64CFF30}" presName="spacer" presStyleCnt="0"/>
      <dgm:spPr/>
    </dgm:pt>
    <dgm:pt modelId="{C48726C9-002D-4B84-97A3-E00BD0594749}" type="pres">
      <dgm:prSet presAssocID="{DDDAC96D-CFB5-40FB-8413-7B276A82D1B6}" presName="parentText" presStyleLbl="node1" presStyleIdx="2" presStyleCnt="5">
        <dgm:presLayoutVars>
          <dgm:chMax val="0"/>
          <dgm:bulletEnabled val="1"/>
        </dgm:presLayoutVars>
      </dgm:prSet>
      <dgm:spPr/>
    </dgm:pt>
    <dgm:pt modelId="{6BF8B3FA-29AB-4799-991F-5046B9EC877C}" type="pres">
      <dgm:prSet presAssocID="{023CB994-8BEF-4EB1-BAD8-61AF4117D5F7}" presName="spacer" presStyleCnt="0"/>
      <dgm:spPr/>
    </dgm:pt>
    <dgm:pt modelId="{9042A712-B16A-4170-B3E7-DA0D1E80F14F}" type="pres">
      <dgm:prSet presAssocID="{E775F56F-CF40-4332-A2B0-B6C73BC80D92}" presName="parentText" presStyleLbl="node1" presStyleIdx="3" presStyleCnt="5">
        <dgm:presLayoutVars>
          <dgm:chMax val="0"/>
          <dgm:bulletEnabled val="1"/>
        </dgm:presLayoutVars>
      </dgm:prSet>
      <dgm:spPr/>
    </dgm:pt>
    <dgm:pt modelId="{BB2429A7-E40E-4DC4-AAE0-D502970E0169}" type="pres">
      <dgm:prSet presAssocID="{E775F56F-CF40-4332-A2B0-B6C73BC80D92}" presName="childText" presStyleLbl="revTx" presStyleIdx="0" presStyleCnt="1">
        <dgm:presLayoutVars>
          <dgm:bulletEnabled val="1"/>
        </dgm:presLayoutVars>
      </dgm:prSet>
      <dgm:spPr/>
    </dgm:pt>
    <dgm:pt modelId="{40E3C409-0986-4F79-9996-1583CAC453B7}" type="pres">
      <dgm:prSet presAssocID="{5F6C2CC6-1704-41E3-B050-C2FCAD4213E5}" presName="parentText" presStyleLbl="node1" presStyleIdx="4" presStyleCnt="5">
        <dgm:presLayoutVars>
          <dgm:chMax val="0"/>
          <dgm:bulletEnabled val="1"/>
        </dgm:presLayoutVars>
      </dgm:prSet>
      <dgm:spPr/>
    </dgm:pt>
  </dgm:ptLst>
  <dgm:cxnLst>
    <dgm:cxn modelId="{1694191D-6CF3-427E-9657-46E26005AE24}" type="presOf" srcId="{B391C258-4BF4-4A36-8869-26C5C6000F19}" destId="{BB2429A7-E40E-4DC4-AAE0-D502970E0169}" srcOrd="0" destOrd="0" presId="urn:microsoft.com/office/officeart/2005/8/layout/vList2"/>
    <dgm:cxn modelId="{A43BD42D-A5A6-4C1D-B26A-8D3F04ABAB9B}" type="presOf" srcId="{31310A40-F186-419D-B07D-53D63074649A}" destId="{DEB3A33A-6ADE-43A7-ACCD-C798CF0EC8DD}" srcOrd="0" destOrd="0" presId="urn:microsoft.com/office/officeart/2005/8/layout/vList2"/>
    <dgm:cxn modelId="{43302061-9DB2-4264-931A-F03BDB835D8B}" type="presOf" srcId="{25BADD89-A9E9-4A25-8851-5F784E4C467A}" destId="{97BD4E2F-29AD-479D-80FC-6A362B5AB339}" srcOrd="0" destOrd="0" presId="urn:microsoft.com/office/officeart/2005/8/layout/vList2"/>
    <dgm:cxn modelId="{569A836A-5E87-46F8-B519-C7EF51529E2D}" srcId="{25BADD89-A9E9-4A25-8851-5F784E4C467A}" destId="{E775F56F-CF40-4332-A2B0-B6C73BC80D92}" srcOrd="3" destOrd="0" parTransId="{2F80F802-6D52-42A7-B984-70FED3C46EBF}" sibTransId="{3191EEE0-0F14-47B5-8650-431525BC7772}"/>
    <dgm:cxn modelId="{B86D4970-B8A3-421A-99CE-3662143186A5}" type="presOf" srcId="{36618B90-CCC5-4DC9-BE01-27AC8D249B97}" destId="{3AFFA924-D64C-4428-AAFD-12AFD449211A}" srcOrd="0" destOrd="0" presId="urn:microsoft.com/office/officeart/2005/8/layout/vList2"/>
    <dgm:cxn modelId="{1D422C91-34C2-4F13-AD70-BC464F701174}" type="presOf" srcId="{DDDAC96D-CFB5-40FB-8413-7B276A82D1B6}" destId="{C48726C9-002D-4B84-97A3-E00BD0594749}" srcOrd="0" destOrd="0" presId="urn:microsoft.com/office/officeart/2005/8/layout/vList2"/>
    <dgm:cxn modelId="{476BEE9C-109C-4CDD-9D27-5AD4B837801E}" type="presOf" srcId="{E775F56F-CF40-4332-A2B0-B6C73BC80D92}" destId="{9042A712-B16A-4170-B3E7-DA0D1E80F14F}" srcOrd="0" destOrd="0" presId="urn:microsoft.com/office/officeart/2005/8/layout/vList2"/>
    <dgm:cxn modelId="{954F09B2-FE60-433B-A96C-8FECE005B30A}" srcId="{25BADD89-A9E9-4A25-8851-5F784E4C467A}" destId="{36618B90-CCC5-4DC9-BE01-27AC8D249B97}" srcOrd="0" destOrd="0" parTransId="{462F5E4A-67C0-4A05-97A3-13283D222201}" sibTransId="{2433E58C-5792-448E-AB63-93D0985125F3}"/>
    <dgm:cxn modelId="{F73D12B4-35CC-477B-978D-28A2F284B743}" srcId="{25BADD89-A9E9-4A25-8851-5F784E4C467A}" destId="{31310A40-F186-419D-B07D-53D63074649A}" srcOrd="1" destOrd="0" parTransId="{5D279A49-6D49-46B2-B1C3-0C998E4CAD19}" sibTransId="{8DE2E5B4-FD8A-4F98-A18E-033EE64CFF30}"/>
    <dgm:cxn modelId="{CB77B1BB-2A2B-49B9-AC3B-D8B724913585}" type="presOf" srcId="{5F6C2CC6-1704-41E3-B050-C2FCAD4213E5}" destId="{40E3C409-0986-4F79-9996-1583CAC453B7}" srcOrd="0" destOrd="0" presId="urn:microsoft.com/office/officeart/2005/8/layout/vList2"/>
    <dgm:cxn modelId="{F56D8FC6-79AD-4537-A0CF-49511A93547F}" srcId="{25BADD89-A9E9-4A25-8851-5F784E4C467A}" destId="{5F6C2CC6-1704-41E3-B050-C2FCAD4213E5}" srcOrd="4" destOrd="0" parTransId="{29CAF559-3485-48C2-AA4A-450D3C28524B}" sibTransId="{666DBDAB-CD54-4E3C-A95E-94029496ECD5}"/>
    <dgm:cxn modelId="{15AF91DF-4827-4376-99A1-B0742DBC4771}" srcId="{25BADD89-A9E9-4A25-8851-5F784E4C467A}" destId="{DDDAC96D-CFB5-40FB-8413-7B276A82D1B6}" srcOrd="2" destOrd="0" parTransId="{14564A21-0101-439E-8F6A-96A817800CDD}" sibTransId="{023CB994-8BEF-4EB1-BAD8-61AF4117D5F7}"/>
    <dgm:cxn modelId="{FF6D48F3-5FFA-49B2-A706-B5754A001007}" srcId="{E775F56F-CF40-4332-A2B0-B6C73BC80D92}" destId="{B391C258-4BF4-4A36-8869-26C5C6000F19}" srcOrd="0" destOrd="0" parTransId="{235F4B3F-A5EB-4070-9906-0D803AFEF5DC}" sibTransId="{97C6C1F8-7C65-4C60-8693-6F9E122F8C48}"/>
    <dgm:cxn modelId="{073C5C52-A7F8-4188-AA37-54F57265D216}" type="presParOf" srcId="{97BD4E2F-29AD-479D-80FC-6A362B5AB339}" destId="{3AFFA924-D64C-4428-AAFD-12AFD449211A}" srcOrd="0" destOrd="0" presId="urn:microsoft.com/office/officeart/2005/8/layout/vList2"/>
    <dgm:cxn modelId="{B6A9DD73-6404-4077-B441-641A0EBC6A33}" type="presParOf" srcId="{97BD4E2F-29AD-479D-80FC-6A362B5AB339}" destId="{3E099302-C434-40ED-BEF1-34CF3B2391BD}" srcOrd="1" destOrd="0" presId="urn:microsoft.com/office/officeart/2005/8/layout/vList2"/>
    <dgm:cxn modelId="{74EA7475-0425-4A1E-B54A-9450FE64A7F1}" type="presParOf" srcId="{97BD4E2F-29AD-479D-80FC-6A362B5AB339}" destId="{DEB3A33A-6ADE-43A7-ACCD-C798CF0EC8DD}" srcOrd="2" destOrd="0" presId="urn:microsoft.com/office/officeart/2005/8/layout/vList2"/>
    <dgm:cxn modelId="{921ED92D-7B3B-4DB1-955A-0CDDF8AA9073}" type="presParOf" srcId="{97BD4E2F-29AD-479D-80FC-6A362B5AB339}" destId="{F367AB1B-1308-4678-B77A-F140781CD08D}" srcOrd="3" destOrd="0" presId="urn:microsoft.com/office/officeart/2005/8/layout/vList2"/>
    <dgm:cxn modelId="{08EA98F8-DBC4-498B-8CC7-6A795873D398}" type="presParOf" srcId="{97BD4E2F-29AD-479D-80FC-6A362B5AB339}" destId="{C48726C9-002D-4B84-97A3-E00BD0594749}" srcOrd="4" destOrd="0" presId="urn:microsoft.com/office/officeart/2005/8/layout/vList2"/>
    <dgm:cxn modelId="{633F2E35-2118-4AE6-8DD3-55FAF3048413}" type="presParOf" srcId="{97BD4E2F-29AD-479D-80FC-6A362B5AB339}" destId="{6BF8B3FA-29AB-4799-991F-5046B9EC877C}" srcOrd="5" destOrd="0" presId="urn:microsoft.com/office/officeart/2005/8/layout/vList2"/>
    <dgm:cxn modelId="{D2E8F887-FC40-4F48-AD26-F7AB79A6A22F}" type="presParOf" srcId="{97BD4E2F-29AD-479D-80FC-6A362B5AB339}" destId="{9042A712-B16A-4170-B3E7-DA0D1E80F14F}" srcOrd="6" destOrd="0" presId="urn:microsoft.com/office/officeart/2005/8/layout/vList2"/>
    <dgm:cxn modelId="{195FD4A3-79E7-435D-8D6B-ABD9C0D5C1FA}" type="presParOf" srcId="{97BD4E2F-29AD-479D-80FC-6A362B5AB339}" destId="{BB2429A7-E40E-4DC4-AAE0-D502970E0169}" srcOrd="7" destOrd="0" presId="urn:microsoft.com/office/officeart/2005/8/layout/vList2"/>
    <dgm:cxn modelId="{EE7F3566-A7A1-44F6-9AAB-A75A5723A017}" type="presParOf" srcId="{97BD4E2F-29AD-479D-80FC-6A362B5AB339}" destId="{40E3C409-0986-4F79-9996-1583CAC453B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A3354F-2AA4-411B-94AD-11627368A79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5C19257-3D67-4871-8CD2-48DEC0C6B52B}">
      <dgm:prSet/>
      <dgm:spPr/>
      <dgm:t>
        <a:bodyPr/>
        <a:lstStyle/>
        <a:p>
          <a:r>
            <a:rPr lang="en-US"/>
            <a:t>A declaration prescribed by La. R.S. 40:1299.58.1</a:t>
          </a:r>
        </a:p>
      </dgm:t>
    </dgm:pt>
    <dgm:pt modelId="{75F7A3A3-DD0B-4E12-B6EC-62A30C3F68CE}" type="parTrans" cxnId="{4DCD7832-8C15-4ACB-92A9-16F9D897C9C9}">
      <dgm:prSet/>
      <dgm:spPr/>
      <dgm:t>
        <a:bodyPr/>
        <a:lstStyle/>
        <a:p>
          <a:endParaRPr lang="en-US"/>
        </a:p>
      </dgm:t>
    </dgm:pt>
    <dgm:pt modelId="{A677DDE3-1409-41E0-ACF9-FF27F3D4D8B4}" type="sibTrans" cxnId="{4DCD7832-8C15-4ACB-92A9-16F9D897C9C9}">
      <dgm:prSet/>
      <dgm:spPr/>
      <dgm:t>
        <a:bodyPr/>
        <a:lstStyle/>
        <a:p>
          <a:endParaRPr lang="en-US"/>
        </a:p>
      </dgm:t>
    </dgm:pt>
    <dgm:pt modelId="{2C0D600B-D5FC-428D-8F7E-4F60872AC70A}">
      <dgm:prSet/>
      <dgm:spPr/>
      <dgm:t>
        <a:bodyPr/>
        <a:lstStyle/>
        <a:p>
          <a:r>
            <a:rPr lang="en-US"/>
            <a:t>Allows a client to preemptively decline life-sustaining procedures should certain conditions be met (2 doctors concur that a terminal and irreversible condition exists)</a:t>
          </a:r>
        </a:p>
      </dgm:t>
    </dgm:pt>
    <dgm:pt modelId="{2893B7E2-F4EC-45F4-8792-A74C70F9FD36}" type="parTrans" cxnId="{E2E03FBD-B53B-40B3-AB28-4CEA9C99C07E}">
      <dgm:prSet/>
      <dgm:spPr/>
      <dgm:t>
        <a:bodyPr/>
        <a:lstStyle/>
        <a:p>
          <a:endParaRPr lang="en-US"/>
        </a:p>
      </dgm:t>
    </dgm:pt>
    <dgm:pt modelId="{4890C1EA-F85E-4896-9325-949CDEA02EE5}" type="sibTrans" cxnId="{E2E03FBD-B53B-40B3-AB28-4CEA9C99C07E}">
      <dgm:prSet/>
      <dgm:spPr/>
      <dgm:t>
        <a:bodyPr/>
        <a:lstStyle/>
        <a:p>
          <a:endParaRPr lang="en-US"/>
        </a:p>
      </dgm:t>
    </dgm:pt>
    <dgm:pt modelId="{4DA8C7A4-DC5E-4BAF-BFA2-11BD61428B15}">
      <dgm:prSet/>
      <dgm:spPr/>
      <dgm:t>
        <a:bodyPr/>
        <a:lstStyle/>
        <a:p>
          <a:r>
            <a:rPr lang="en-US"/>
            <a:t>Simple form provided in the statute – signed and witnessed</a:t>
          </a:r>
        </a:p>
      </dgm:t>
    </dgm:pt>
    <dgm:pt modelId="{407D5ADE-B692-4921-8156-3B6C7CB256BD}" type="parTrans" cxnId="{90A6DD90-5B72-4FE9-B22D-0FFA7B003A69}">
      <dgm:prSet/>
      <dgm:spPr/>
      <dgm:t>
        <a:bodyPr/>
        <a:lstStyle/>
        <a:p>
          <a:endParaRPr lang="en-US"/>
        </a:p>
      </dgm:t>
    </dgm:pt>
    <dgm:pt modelId="{02E68C5A-8099-4CB0-8F63-D3C4411CA7B2}" type="sibTrans" cxnId="{90A6DD90-5B72-4FE9-B22D-0FFA7B003A69}">
      <dgm:prSet/>
      <dgm:spPr/>
      <dgm:t>
        <a:bodyPr/>
        <a:lstStyle/>
        <a:p>
          <a:endParaRPr lang="en-US"/>
        </a:p>
      </dgm:t>
    </dgm:pt>
    <dgm:pt modelId="{ED61A46B-9CE9-42C3-BE08-8698E50BA662}">
      <dgm:prSet/>
      <dgm:spPr/>
      <dgm:t>
        <a:bodyPr/>
        <a:lstStyle/>
        <a:p>
          <a:r>
            <a:rPr lang="en-US"/>
            <a:t>Takes the burden off family members</a:t>
          </a:r>
        </a:p>
      </dgm:t>
    </dgm:pt>
    <dgm:pt modelId="{FA7584B7-9FE9-40B9-8211-E9E150C8F63F}" type="parTrans" cxnId="{1B8784E1-CAF2-41F3-B4AB-8F8347E05839}">
      <dgm:prSet/>
      <dgm:spPr/>
      <dgm:t>
        <a:bodyPr/>
        <a:lstStyle/>
        <a:p>
          <a:endParaRPr lang="en-US"/>
        </a:p>
      </dgm:t>
    </dgm:pt>
    <dgm:pt modelId="{5E047DE5-9C9C-4006-9D9A-E7F32BED891D}" type="sibTrans" cxnId="{1B8784E1-CAF2-41F3-B4AB-8F8347E05839}">
      <dgm:prSet/>
      <dgm:spPr/>
      <dgm:t>
        <a:bodyPr/>
        <a:lstStyle/>
        <a:p>
          <a:endParaRPr lang="en-US"/>
        </a:p>
      </dgm:t>
    </dgm:pt>
    <dgm:pt modelId="{D2326113-D480-4525-8002-0B81961BBB47}">
      <dgm:prSet/>
      <dgm:spPr/>
      <dgm:t>
        <a:bodyPr/>
        <a:lstStyle/>
        <a:p>
          <a:r>
            <a:rPr lang="en-US"/>
            <a:t>Can register your living will with the Secretary of State for a nominal fee of $20 </a:t>
          </a:r>
        </a:p>
      </dgm:t>
    </dgm:pt>
    <dgm:pt modelId="{918724C3-64B1-418B-B1A5-703A40110B60}" type="parTrans" cxnId="{A76153CE-54B8-4A58-9AEB-DA01012DC3C3}">
      <dgm:prSet/>
      <dgm:spPr/>
      <dgm:t>
        <a:bodyPr/>
        <a:lstStyle/>
        <a:p>
          <a:endParaRPr lang="en-US"/>
        </a:p>
      </dgm:t>
    </dgm:pt>
    <dgm:pt modelId="{23539BB1-94BA-4D16-BCB0-AF70BFEEF98E}" type="sibTrans" cxnId="{A76153CE-54B8-4A58-9AEB-DA01012DC3C3}">
      <dgm:prSet/>
      <dgm:spPr/>
      <dgm:t>
        <a:bodyPr/>
        <a:lstStyle/>
        <a:p>
          <a:endParaRPr lang="en-US"/>
        </a:p>
      </dgm:t>
    </dgm:pt>
    <dgm:pt modelId="{8322A23B-A58D-45DA-90C2-BB7B2B866C87}" type="pres">
      <dgm:prSet presAssocID="{8EA3354F-2AA4-411B-94AD-11627368A79A}" presName="linear" presStyleCnt="0">
        <dgm:presLayoutVars>
          <dgm:animLvl val="lvl"/>
          <dgm:resizeHandles val="exact"/>
        </dgm:presLayoutVars>
      </dgm:prSet>
      <dgm:spPr/>
    </dgm:pt>
    <dgm:pt modelId="{681E7A97-F25E-46AE-BAB5-A9801A76D05D}" type="pres">
      <dgm:prSet presAssocID="{C5C19257-3D67-4871-8CD2-48DEC0C6B52B}" presName="parentText" presStyleLbl="node1" presStyleIdx="0" presStyleCnt="5">
        <dgm:presLayoutVars>
          <dgm:chMax val="0"/>
          <dgm:bulletEnabled val="1"/>
        </dgm:presLayoutVars>
      </dgm:prSet>
      <dgm:spPr/>
    </dgm:pt>
    <dgm:pt modelId="{74250EDF-C10E-4BC7-9E2D-A2CEAE6EAA92}" type="pres">
      <dgm:prSet presAssocID="{A677DDE3-1409-41E0-ACF9-FF27F3D4D8B4}" presName="spacer" presStyleCnt="0"/>
      <dgm:spPr/>
    </dgm:pt>
    <dgm:pt modelId="{54A68EAA-B84F-4270-A347-28EA81E85307}" type="pres">
      <dgm:prSet presAssocID="{2C0D600B-D5FC-428D-8F7E-4F60872AC70A}" presName="parentText" presStyleLbl="node1" presStyleIdx="1" presStyleCnt="5">
        <dgm:presLayoutVars>
          <dgm:chMax val="0"/>
          <dgm:bulletEnabled val="1"/>
        </dgm:presLayoutVars>
      </dgm:prSet>
      <dgm:spPr/>
    </dgm:pt>
    <dgm:pt modelId="{CC7C98EE-5F8A-4908-BB7D-C852A86380D8}" type="pres">
      <dgm:prSet presAssocID="{4890C1EA-F85E-4896-9325-949CDEA02EE5}" presName="spacer" presStyleCnt="0"/>
      <dgm:spPr/>
    </dgm:pt>
    <dgm:pt modelId="{8E7C10C8-F3EC-4270-8482-BDFEF751D76E}" type="pres">
      <dgm:prSet presAssocID="{4DA8C7A4-DC5E-4BAF-BFA2-11BD61428B15}" presName="parentText" presStyleLbl="node1" presStyleIdx="2" presStyleCnt="5">
        <dgm:presLayoutVars>
          <dgm:chMax val="0"/>
          <dgm:bulletEnabled val="1"/>
        </dgm:presLayoutVars>
      </dgm:prSet>
      <dgm:spPr/>
    </dgm:pt>
    <dgm:pt modelId="{0EE4551E-A261-4B63-ABCB-457A013F7791}" type="pres">
      <dgm:prSet presAssocID="{02E68C5A-8099-4CB0-8F63-D3C4411CA7B2}" presName="spacer" presStyleCnt="0"/>
      <dgm:spPr/>
    </dgm:pt>
    <dgm:pt modelId="{E87ACD66-1A10-4956-B61F-C9F4DA609B5B}" type="pres">
      <dgm:prSet presAssocID="{ED61A46B-9CE9-42C3-BE08-8698E50BA662}" presName="parentText" presStyleLbl="node1" presStyleIdx="3" presStyleCnt="5">
        <dgm:presLayoutVars>
          <dgm:chMax val="0"/>
          <dgm:bulletEnabled val="1"/>
        </dgm:presLayoutVars>
      </dgm:prSet>
      <dgm:spPr/>
    </dgm:pt>
    <dgm:pt modelId="{41DEA714-865C-4718-8D33-0563E4C7151C}" type="pres">
      <dgm:prSet presAssocID="{5E047DE5-9C9C-4006-9D9A-E7F32BED891D}" presName="spacer" presStyleCnt="0"/>
      <dgm:spPr/>
    </dgm:pt>
    <dgm:pt modelId="{16A32AAF-1D8F-4927-8D1C-B5E154A4F979}" type="pres">
      <dgm:prSet presAssocID="{D2326113-D480-4525-8002-0B81961BBB47}" presName="parentText" presStyleLbl="node1" presStyleIdx="4" presStyleCnt="5">
        <dgm:presLayoutVars>
          <dgm:chMax val="0"/>
          <dgm:bulletEnabled val="1"/>
        </dgm:presLayoutVars>
      </dgm:prSet>
      <dgm:spPr/>
    </dgm:pt>
  </dgm:ptLst>
  <dgm:cxnLst>
    <dgm:cxn modelId="{3AA68005-6D6F-4D79-8DE9-98C5F5A0DB47}" type="presOf" srcId="{8EA3354F-2AA4-411B-94AD-11627368A79A}" destId="{8322A23B-A58D-45DA-90C2-BB7B2B866C87}" srcOrd="0" destOrd="0" presId="urn:microsoft.com/office/officeart/2005/8/layout/vList2"/>
    <dgm:cxn modelId="{59FAD210-30D6-4478-BC8F-86A85856B0F4}" type="presOf" srcId="{D2326113-D480-4525-8002-0B81961BBB47}" destId="{16A32AAF-1D8F-4927-8D1C-B5E154A4F979}" srcOrd="0" destOrd="0" presId="urn:microsoft.com/office/officeart/2005/8/layout/vList2"/>
    <dgm:cxn modelId="{4DCD7832-8C15-4ACB-92A9-16F9D897C9C9}" srcId="{8EA3354F-2AA4-411B-94AD-11627368A79A}" destId="{C5C19257-3D67-4871-8CD2-48DEC0C6B52B}" srcOrd="0" destOrd="0" parTransId="{75F7A3A3-DD0B-4E12-B6EC-62A30C3F68CE}" sibTransId="{A677DDE3-1409-41E0-ACF9-FF27F3D4D8B4}"/>
    <dgm:cxn modelId="{128C163C-376F-4D88-97CD-ADF58167BA9A}" type="presOf" srcId="{4DA8C7A4-DC5E-4BAF-BFA2-11BD61428B15}" destId="{8E7C10C8-F3EC-4270-8482-BDFEF751D76E}" srcOrd="0" destOrd="0" presId="urn:microsoft.com/office/officeart/2005/8/layout/vList2"/>
    <dgm:cxn modelId="{16F5AA6B-01D8-4EA4-920D-ACB09269061E}" type="presOf" srcId="{C5C19257-3D67-4871-8CD2-48DEC0C6B52B}" destId="{681E7A97-F25E-46AE-BAB5-A9801A76D05D}" srcOrd="0" destOrd="0" presId="urn:microsoft.com/office/officeart/2005/8/layout/vList2"/>
    <dgm:cxn modelId="{90A6DD90-5B72-4FE9-B22D-0FFA7B003A69}" srcId="{8EA3354F-2AA4-411B-94AD-11627368A79A}" destId="{4DA8C7A4-DC5E-4BAF-BFA2-11BD61428B15}" srcOrd="2" destOrd="0" parTransId="{407D5ADE-B692-4921-8156-3B6C7CB256BD}" sibTransId="{02E68C5A-8099-4CB0-8F63-D3C4411CA7B2}"/>
    <dgm:cxn modelId="{E2E03FBD-B53B-40B3-AB28-4CEA9C99C07E}" srcId="{8EA3354F-2AA4-411B-94AD-11627368A79A}" destId="{2C0D600B-D5FC-428D-8F7E-4F60872AC70A}" srcOrd="1" destOrd="0" parTransId="{2893B7E2-F4EC-45F4-8792-A74C70F9FD36}" sibTransId="{4890C1EA-F85E-4896-9325-949CDEA02EE5}"/>
    <dgm:cxn modelId="{A76153CE-54B8-4A58-9AEB-DA01012DC3C3}" srcId="{8EA3354F-2AA4-411B-94AD-11627368A79A}" destId="{D2326113-D480-4525-8002-0B81961BBB47}" srcOrd="4" destOrd="0" parTransId="{918724C3-64B1-418B-B1A5-703A40110B60}" sibTransId="{23539BB1-94BA-4D16-BCB0-AF70BFEEF98E}"/>
    <dgm:cxn modelId="{7CCF4FDB-243D-4C0D-AA50-0D3CC8EB73F6}" type="presOf" srcId="{2C0D600B-D5FC-428D-8F7E-4F60872AC70A}" destId="{54A68EAA-B84F-4270-A347-28EA81E85307}" srcOrd="0" destOrd="0" presId="urn:microsoft.com/office/officeart/2005/8/layout/vList2"/>
    <dgm:cxn modelId="{1B8784E1-CAF2-41F3-B4AB-8F8347E05839}" srcId="{8EA3354F-2AA4-411B-94AD-11627368A79A}" destId="{ED61A46B-9CE9-42C3-BE08-8698E50BA662}" srcOrd="3" destOrd="0" parTransId="{FA7584B7-9FE9-40B9-8211-E9E150C8F63F}" sibTransId="{5E047DE5-9C9C-4006-9D9A-E7F32BED891D}"/>
    <dgm:cxn modelId="{79A21AF7-BE37-49C2-A62A-60CC868FE440}" type="presOf" srcId="{ED61A46B-9CE9-42C3-BE08-8698E50BA662}" destId="{E87ACD66-1A10-4956-B61F-C9F4DA609B5B}" srcOrd="0" destOrd="0" presId="urn:microsoft.com/office/officeart/2005/8/layout/vList2"/>
    <dgm:cxn modelId="{9EB9C161-A42E-4DAD-9DBB-45C194971C03}" type="presParOf" srcId="{8322A23B-A58D-45DA-90C2-BB7B2B866C87}" destId="{681E7A97-F25E-46AE-BAB5-A9801A76D05D}" srcOrd="0" destOrd="0" presId="urn:microsoft.com/office/officeart/2005/8/layout/vList2"/>
    <dgm:cxn modelId="{509555C5-96FC-46A7-80A7-E7A5C01B131F}" type="presParOf" srcId="{8322A23B-A58D-45DA-90C2-BB7B2B866C87}" destId="{74250EDF-C10E-4BC7-9E2D-A2CEAE6EAA92}" srcOrd="1" destOrd="0" presId="urn:microsoft.com/office/officeart/2005/8/layout/vList2"/>
    <dgm:cxn modelId="{02B45129-308B-4F27-A715-DB4A0D2C0DBF}" type="presParOf" srcId="{8322A23B-A58D-45DA-90C2-BB7B2B866C87}" destId="{54A68EAA-B84F-4270-A347-28EA81E85307}" srcOrd="2" destOrd="0" presId="urn:microsoft.com/office/officeart/2005/8/layout/vList2"/>
    <dgm:cxn modelId="{93CB8684-D4D5-44E4-A4D8-1637E75BCB39}" type="presParOf" srcId="{8322A23B-A58D-45DA-90C2-BB7B2B866C87}" destId="{CC7C98EE-5F8A-4908-BB7D-C852A86380D8}" srcOrd="3" destOrd="0" presId="urn:microsoft.com/office/officeart/2005/8/layout/vList2"/>
    <dgm:cxn modelId="{B6FCBAED-FBE2-45EC-812B-1FE5103F53B1}" type="presParOf" srcId="{8322A23B-A58D-45DA-90C2-BB7B2B866C87}" destId="{8E7C10C8-F3EC-4270-8482-BDFEF751D76E}" srcOrd="4" destOrd="0" presId="urn:microsoft.com/office/officeart/2005/8/layout/vList2"/>
    <dgm:cxn modelId="{3FA673AC-21AB-4DCB-A2BC-A4CE2FEEF85B}" type="presParOf" srcId="{8322A23B-A58D-45DA-90C2-BB7B2B866C87}" destId="{0EE4551E-A261-4B63-ABCB-457A013F7791}" srcOrd="5" destOrd="0" presId="urn:microsoft.com/office/officeart/2005/8/layout/vList2"/>
    <dgm:cxn modelId="{90D1778D-36AC-4419-9828-7A96905C48DC}" type="presParOf" srcId="{8322A23B-A58D-45DA-90C2-BB7B2B866C87}" destId="{E87ACD66-1A10-4956-B61F-C9F4DA609B5B}" srcOrd="6" destOrd="0" presId="urn:microsoft.com/office/officeart/2005/8/layout/vList2"/>
    <dgm:cxn modelId="{C685946A-DAF2-4506-B201-1CC374C02EF9}" type="presParOf" srcId="{8322A23B-A58D-45DA-90C2-BB7B2B866C87}" destId="{41DEA714-865C-4718-8D33-0563E4C7151C}" srcOrd="7" destOrd="0" presId="urn:microsoft.com/office/officeart/2005/8/layout/vList2"/>
    <dgm:cxn modelId="{066A6CF2-29FE-446B-9597-912F56FA8622}" type="presParOf" srcId="{8322A23B-A58D-45DA-90C2-BB7B2B866C87}" destId="{16A32AAF-1D8F-4927-8D1C-B5E154A4F97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1CA67-3748-4666-898B-5B01C13E8B44}">
      <dsp:nvSpPr>
        <dsp:cNvPr id="0" name=""/>
        <dsp:cNvSpPr/>
      </dsp:nvSpPr>
      <dsp:spPr>
        <a:xfrm>
          <a:off x="246039" y="0"/>
          <a:ext cx="3591207" cy="359120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0F08B3-A901-462F-B9F0-F804BACB948F}">
      <dsp:nvSpPr>
        <dsp:cNvPr id="0" name=""/>
        <dsp:cNvSpPr/>
      </dsp:nvSpPr>
      <dsp:spPr>
        <a:xfrm>
          <a:off x="587204" y="341164"/>
          <a:ext cx="1400570" cy="1400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Wills</a:t>
          </a:r>
        </a:p>
        <a:p>
          <a:pPr marL="171450" lvl="1" indent="-171450" algn="l" defTabSz="711200">
            <a:lnSpc>
              <a:spcPct val="90000"/>
            </a:lnSpc>
            <a:spcBef>
              <a:spcPct val="0"/>
            </a:spcBef>
            <a:spcAft>
              <a:spcPct val="15000"/>
            </a:spcAft>
            <a:buChar char="•"/>
          </a:pPr>
          <a:r>
            <a:rPr lang="en-US" sz="1600" kern="1200"/>
            <a:t>2025 Legislative Changes </a:t>
          </a:r>
        </a:p>
      </dsp:txBody>
      <dsp:txXfrm>
        <a:off x="655574" y="409534"/>
        <a:ext cx="1263830" cy="1263830"/>
      </dsp:txXfrm>
    </dsp:sp>
    <dsp:sp modelId="{8F64DE38-3180-420A-855E-83C350DA621E}">
      <dsp:nvSpPr>
        <dsp:cNvPr id="0" name=""/>
        <dsp:cNvSpPr/>
      </dsp:nvSpPr>
      <dsp:spPr>
        <a:xfrm>
          <a:off x="2095511" y="341164"/>
          <a:ext cx="1400570" cy="1400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Powers of Attorney</a:t>
          </a:r>
        </a:p>
      </dsp:txBody>
      <dsp:txXfrm>
        <a:off x="2163881" y="409534"/>
        <a:ext cx="1263830" cy="1263830"/>
      </dsp:txXfrm>
    </dsp:sp>
    <dsp:sp modelId="{1A4F24BF-37B5-4ED7-B596-0E554500BB96}">
      <dsp:nvSpPr>
        <dsp:cNvPr id="0" name=""/>
        <dsp:cNvSpPr/>
      </dsp:nvSpPr>
      <dsp:spPr>
        <a:xfrm>
          <a:off x="587204" y="1849471"/>
          <a:ext cx="1400570" cy="1400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Trusts</a:t>
          </a:r>
        </a:p>
      </dsp:txBody>
      <dsp:txXfrm>
        <a:off x="655574" y="1917841"/>
        <a:ext cx="1263830" cy="1263830"/>
      </dsp:txXfrm>
    </dsp:sp>
    <dsp:sp modelId="{0FCD5958-2BCA-4424-88EE-8D8B53E76295}">
      <dsp:nvSpPr>
        <dsp:cNvPr id="0" name=""/>
        <dsp:cNvSpPr/>
      </dsp:nvSpPr>
      <dsp:spPr>
        <a:xfrm>
          <a:off x="2095511" y="1849471"/>
          <a:ext cx="1400570" cy="1400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Living Will</a:t>
          </a:r>
        </a:p>
      </dsp:txBody>
      <dsp:txXfrm>
        <a:off x="2163881" y="1917841"/>
        <a:ext cx="1263830" cy="12638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C5628-DB78-42E1-B129-4C694A8F7A5B}">
      <dsp:nvSpPr>
        <dsp:cNvPr id="0" name=""/>
        <dsp:cNvSpPr/>
      </dsp:nvSpPr>
      <dsp:spPr>
        <a:xfrm>
          <a:off x="0" y="27768"/>
          <a:ext cx="5669628" cy="15103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Under Louisiana law, a will (or testament) is a donation </a:t>
          </a:r>
          <a:r>
            <a:rPr lang="en-US" sz="2700" i="1" kern="1200"/>
            <a:t>mortis causa</a:t>
          </a:r>
          <a:r>
            <a:rPr lang="en-US" sz="2700" kern="1200"/>
            <a:t>.  </a:t>
          </a:r>
        </a:p>
      </dsp:txBody>
      <dsp:txXfrm>
        <a:off x="73731" y="101499"/>
        <a:ext cx="5522166" cy="1362934"/>
      </dsp:txXfrm>
    </dsp:sp>
    <dsp:sp modelId="{662E183B-885C-4AE8-AE65-2CC176DFD892}">
      <dsp:nvSpPr>
        <dsp:cNvPr id="0" name=""/>
        <dsp:cNvSpPr/>
      </dsp:nvSpPr>
      <dsp:spPr>
        <a:xfrm>
          <a:off x="0" y="1538165"/>
          <a:ext cx="5669628" cy="1620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01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La. Civil Code 1469:  </a:t>
          </a:r>
        </a:p>
        <a:p>
          <a:pPr marL="228600" lvl="1" indent="-228600" algn="l" defTabSz="933450">
            <a:lnSpc>
              <a:spcPct val="90000"/>
            </a:lnSpc>
            <a:spcBef>
              <a:spcPct val="0"/>
            </a:spcBef>
            <a:spcAft>
              <a:spcPct val="20000"/>
            </a:spcAft>
            <a:buChar char="•"/>
          </a:pPr>
          <a:r>
            <a:rPr lang="en-US" sz="2100" kern="1200"/>
            <a:t>“A donation mortis causa is an act to take effect at the death of the donor by which he disposes of the whole or a part of his property….”</a:t>
          </a:r>
        </a:p>
      </dsp:txBody>
      <dsp:txXfrm>
        <a:off x="0" y="1538165"/>
        <a:ext cx="5669628" cy="1620809"/>
      </dsp:txXfrm>
    </dsp:sp>
    <dsp:sp modelId="{64667A72-F417-42B4-899B-E81061EFF2B3}">
      <dsp:nvSpPr>
        <dsp:cNvPr id="0" name=""/>
        <dsp:cNvSpPr/>
      </dsp:nvSpPr>
      <dsp:spPr>
        <a:xfrm>
          <a:off x="0" y="3158975"/>
          <a:ext cx="5669628" cy="1510396"/>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Primary method used to transfer property at death. </a:t>
          </a:r>
        </a:p>
      </dsp:txBody>
      <dsp:txXfrm>
        <a:off x="73731" y="3232706"/>
        <a:ext cx="5522166" cy="1362934"/>
      </dsp:txXfrm>
    </dsp:sp>
    <dsp:sp modelId="{B5AF5BF5-39C1-4574-9C7A-179AE69275D3}">
      <dsp:nvSpPr>
        <dsp:cNvPr id="0" name=""/>
        <dsp:cNvSpPr/>
      </dsp:nvSpPr>
      <dsp:spPr>
        <a:xfrm>
          <a:off x="0" y="4747131"/>
          <a:ext cx="5669628" cy="151039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Generally free to give property to you choose…</a:t>
          </a:r>
          <a:r>
            <a:rPr lang="en-US" sz="2700" i="1" kern="1200" dirty="0"/>
            <a:t>with a big caveat of forced heirship</a:t>
          </a:r>
          <a:r>
            <a:rPr lang="en-US" sz="2700" kern="1200" dirty="0"/>
            <a:t>.  </a:t>
          </a:r>
        </a:p>
      </dsp:txBody>
      <dsp:txXfrm>
        <a:off x="73731" y="4820862"/>
        <a:ext cx="5522166" cy="13629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E411B-D2EA-4837-8033-6EA440F3E99C}">
      <dsp:nvSpPr>
        <dsp:cNvPr id="0" name=""/>
        <dsp:cNvSpPr/>
      </dsp:nvSpPr>
      <dsp:spPr>
        <a:xfrm>
          <a:off x="0" y="16858"/>
          <a:ext cx="5669628" cy="24675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An olographic testament is one entirely written, dated, and signed in the handwriting of the testator. The olographic testament is subject to no other requirement as to form.</a:t>
          </a:r>
        </a:p>
      </dsp:txBody>
      <dsp:txXfrm>
        <a:off x="120455" y="137313"/>
        <a:ext cx="5428718" cy="2226619"/>
      </dsp:txXfrm>
    </dsp:sp>
    <dsp:sp modelId="{900E0079-5839-4101-AE1C-A3FEBC0D2C23}">
      <dsp:nvSpPr>
        <dsp:cNvPr id="0" name=""/>
        <dsp:cNvSpPr/>
      </dsp:nvSpPr>
      <dsp:spPr>
        <a:xfrm>
          <a:off x="0" y="2484388"/>
          <a:ext cx="5669628"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011"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What about an olographic will written on an iPad?</a:t>
          </a:r>
        </a:p>
      </dsp:txBody>
      <dsp:txXfrm>
        <a:off x="0" y="2484388"/>
        <a:ext cx="5669628" cy="397440"/>
      </dsp:txXfrm>
    </dsp:sp>
    <dsp:sp modelId="{5CCEE2B4-F384-4979-9194-8E3E87100484}">
      <dsp:nvSpPr>
        <dsp:cNvPr id="0" name=""/>
        <dsp:cNvSpPr/>
      </dsp:nvSpPr>
      <dsp:spPr>
        <a:xfrm>
          <a:off x="0" y="2881828"/>
          <a:ext cx="5669628" cy="246752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i="1" u="sng" kern="1200"/>
            <a:t>CHANGE</a:t>
          </a:r>
          <a:r>
            <a:rPr lang="en-US" sz="2400" b="1" i="1" kern="1200"/>
            <a:t>: </a:t>
          </a:r>
          <a:r>
            <a:rPr lang="en-US" sz="2400" kern="1200"/>
            <a:t>The </a:t>
          </a:r>
          <a:r>
            <a:rPr lang="en-US" sz="2400" b="1" i="1" kern="1200"/>
            <a:t>signature may appear anywhere in the testament </a:t>
          </a:r>
          <a:r>
            <a:rPr lang="en-US" sz="2400" kern="1200"/>
            <a:t>and is </a:t>
          </a:r>
          <a:r>
            <a:rPr lang="en-US" sz="2400" b="1" i="1" kern="1200"/>
            <a:t>sufficient if it identifies the testator and evidences an intent by the testator </a:t>
          </a:r>
          <a:r>
            <a:rPr lang="en-US" sz="2400" kern="1200"/>
            <a:t>to adopt the document as the testator's testament.</a:t>
          </a:r>
        </a:p>
      </dsp:txBody>
      <dsp:txXfrm>
        <a:off x="120455" y="3002283"/>
        <a:ext cx="5428718" cy="2226619"/>
      </dsp:txXfrm>
    </dsp:sp>
    <dsp:sp modelId="{90A7FB87-E67E-4011-9CA6-ECD6FC8087C8}">
      <dsp:nvSpPr>
        <dsp:cNvPr id="0" name=""/>
        <dsp:cNvSpPr/>
      </dsp:nvSpPr>
      <dsp:spPr>
        <a:xfrm>
          <a:off x="0" y="5349358"/>
          <a:ext cx="5669628" cy="91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011"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Does not need to be signed at the end</a:t>
          </a:r>
        </a:p>
        <a:p>
          <a:pPr marL="171450" lvl="1" indent="-171450" algn="l" defTabSz="844550">
            <a:lnSpc>
              <a:spcPct val="90000"/>
            </a:lnSpc>
            <a:spcBef>
              <a:spcPct val="0"/>
            </a:spcBef>
            <a:spcAft>
              <a:spcPct val="20000"/>
            </a:spcAft>
            <a:buChar char="•"/>
          </a:pPr>
          <a:r>
            <a:rPr lang="en-US" sz="1900" kern="1200"/>
            <a:t>No specific rule on how to sign one’s name – just needs to identify testator and evidence intent</a:t>
          </a:r>
        </a:p>
      </dsp:txBody>
      <dsp:txXfrm>
        <a:off x="0" y="5349358"/>
        <a:ext cx="5669628" cy="9190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833DF-6150-41C6-B9DF-990A0775D0A8}">
      <dsp:nvSpPr>
        <dsp:cNvPr id="0" name=""/>
        <dsp:cNvSpPr/>
      </dsp:nvSpPr>
      <dsp:spPr>
        <a:xfrm>
          <a:off x="2351" y="574193"/>
          <a:ext cx="1268367" cy="12683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02ECDA9-3277-4577-9057-7108878D03B0}">
      <dsp:nvSpPr>
        <dsp:cNvPr id="0" name=""/>
        <dsp:cNvSpPr/>
      </dsp:nvSpPr>
      <dsp:spPr>
        <a:xfrm>
          <a:off x="2351" y="1980287"/>
          <a:ext cx="3623906" cy="985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b="1" i="1" u="sng" kern="1200"/>
            <a:t>CHANGE</a:t>
          </a:r>
          <a:r>
            <a:rPr lang="en-US" sz="1400" b="1" i="1" kern="1200"/>
            <a:t>:</a:t>
          </a:r>
          <a:r>
            <a:rPr lang="en-US" sz="1400" kern="1200"/>
            <a:t> The </a:t>
          </a:r>
          <a:r>
            <a:rPr lang="en-US" sz="1400" b="1" i="1" kern="1200"/>
            <a:t>signature may appear anywhere </a:t>
          </a:r>
          <a:r>
            <a:rPr lang="en-US" sz="1400" kern="1200"/>
            <a:t>in the testament and is </a:t>
          </a:r>
          <a:r>
            <a:rPr lang="en-US" sz="1400" b="1" i="1" kern="1200"/>
            <a:t>sufficient if it identifies the testator and evidences an intent</a:t>
          </a:r>
          <a:r>
            <a:rPr lang="en-US" sz="1400" kern="1200"/>
            <a:t> by the testator to adopt the document as the testator's testament.</a:t>
          </a:r>
        </a:p>
      </dsp:txBody>
      <dsp:txXfrm>
        <a:off x="2351" y="1980287"/>
        <a:ext cx="3623906" cy="985249"/>
      </dsp:txXfrm>
    </dsp:sp>
    <dsp:sp modelId="{B984DCAA-7056-4FF6-87D6-FFF451DD5652}">
      <dsp:nvSpPr>
        <dsp:cNvPr id="0" name=""/>
        <dsp:cNvSpPr/>
      </dsp:nvSpPr>
      <dsp:spPr>
        <a:xfrm>
          <a:off x="2351" y="3029596"/>
          <a:ext cx="3623906" cy="747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Identical to the olographic signature language</a:t>
          </a:r>
        </a:p>
        <a:p>
          <a:pPr marL="0" lvl="0" indent="0" algn="l" defTabSz="488950">
            <a:lnSpc>
              <a:spcPct val="90000"/>
            </a:lnSpc>
            <a:spcBef>
              <a:spcPct val="0"/>
            </a:spcBef>
            <a:spcAft>
              <a:spcPct val="35000"/>
            </a:spcAft>
            <a:buNone/>
          </a:pPr>
          <a:r>
            <a:rPr lang="en-US" sz="1100" kern="1200"/>
            <a:t>Removes any doubt as to the formalities of signature placement</a:t>
          </a:r>
        </a:p>
        <a:p>
          <a:pPr marL="0" lvl="0" indent="0" algn="l" defTabSz="488950">
            <a:lnSpc>
              <a:spcPct val="90000"/>
            </a:lnSpc>
            <a:spcBef>
              <a:spcPct val="0"/>
            </a:spcBef>
            <a:spcAft>
              <a:spcPct val="35000"/>
            </a:spcAft>
            <a:buNone/>
          </a:pPr>
          <a:r>
            <a:rPr lang="en-US" sz="1100" kern="1200"/>
            <a:t>No “publication” or “declaration” requirement for the testator</a:t>
          </a:r>
        </a:p>
      </dsp:txBody>
      <dsp:txXfrm>
        <a:off x="2351" y="3029596"/>
        <a:ext cx="3623906" cy="747547"/>
      </dsp:txXfrm>
    </dsp:sp>
    <dsp:sp modelId="{5FECC334-1D02-4CD3-A273-ACB795E79CFF}">
      <dsp:nvSpPr>
        <dsp:cNvPr id="0" name=""/>
        <dsp:cNvSpPr/>
      </dsp:nvSpPr>
      <dsp:spPr>
        <a:xfrm>
          <a:off x="4260441" y="574193"/>
          <a:ext cx="1268367" cy="12683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7449686-4B33-4A23-AC2F-B6C0C6A27947}">
      <dsp:nvSpPr>
        <dsp:cNvPr id="0" name=""/>
        <dsp:cNvSpPr/>
      </dsp:nvSpPr>
      <dsp:spPr>
        <a:xfrm>
          <a:off x="4260441" y="1980287"/>
          <a:ext cx="3623906" cy="985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b="1" i="1" u="sng" kern="1200"/>
            <a:t>CHANGE</a:t>
          </a:r>
          <a:r>
            <a:rPr lang="en-US" sz="1400" b="1" i="1" kern="1200"/>
            <a:t>: </a:t>
          </a:r>
          <a:r>
            <a:rPr lang="en-US" sz="1400" kern="1200"/>
            <a:t>The </a:t>
          </a:r>
          <a:r>
            <a:rPr lang="en-US" sz="1400" b="1" i="1" kern="1200"/>
            <a:t>date may appear anywhere</a:t>
          </a:r>
          <a:r>
            <a:rPr lang="en-US" sz="1400" kern="1200"/>
            <a:t> in the testament, </a:t>
          </a:r>
          <a:r>
            <a:rPr lang="en-US" sz="1400" b="1" i="1" kern="1200"/>
            <a:t>may be clarified by extrinsic evidence, and is sufficient if it resolves those controversies for which the date is relevant</a:t>
          </a:r>
          <a:r>
            <a:rPr lang="en-US" sz="1400" kern="1200"/>
            <a:t>.</a:t>
          </a:r>
        </a:p>
      </dsp:txBody>
      <dsp:txXfrm>
        <a:off x="4260441" y="1980287"/>
        <a:ext cx="3623906" cy="985249"/>
      </dsp:txXfrm>
    </dsp:sp>
    <dsp:sp modelId="{4529334E-3D6C-4EA9-B750-593F64CBFD34}">
      <dsp:nvSpPr>
        <dsp:cNvPr id="0" name=""/>
        <dsp:cNvSpPr/>
      </dsp:nvSpPr>
      <dsp:spPr>
        <a:xfrm>
          <a:off x="4260441" y="3029596"/>
          <a:ext cx="3623906" cy="747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Identical to the olographic signature language</a:t>
          </a:r>
        </a:p>
        <a:p>
          <a:pPr marL="0" lvl="0" indent="0" algn="l" defTabSz="488950">
            <a:lnSpc>
              <a:spcPct val="90000"/>
            </a:lnSpc>
            <a:spcBef>
              <a:spcPct val="0"/>
            </a:spcBef>
            <a:spcAft>
              <a:spcPct val="35000"/>
            </a:spcAft>
            <a:buNone/>
          </a:pPr>
          <a:r>
            <a:rPr lang="en-US" sz="1100" kern="1200"/>
            <a:t>Same evidence rule and general requirements</a:t>
          </a:r>
        </a:p>
      </dsp:txBody>
      <dsp:txXfrm>
        <a:off x="4260441" y="3029596"/>
        <a:ext cx="3623906" cy="7475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3A8475-04D6-4A87-91E0-EFF8474205E9}">
      <dsp:nvSpPr>
        <dsp:cNvPr id="0" name=""/>
        <dsp:cNvSpPr/>
      </dsp:nvSpPr>
      <dsp:spPr>
        <a:xfrm>
          <a:off x="0" y="61115"/>
          <a:ext cx="5000124" cy="181817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 (1) A notarial testament…does not need to be proved </a:t>
          </a:r>
          <a:r>
            <a:rPr lang="en-US" sz="2100" b="1" i="1" kern="1200"/>
            <a:t>if it is signed on each separate page at the time of execution and is accompanied by either of the following declarations:</a:t>
          </a:r>
          <a:endParaRPr lang="en-US" sz="2100" kern="1200"/>
        </a:p>
      </dsp:txBody>
      <dsp:txXfrm>
        <a:off x="88756" y="149871"/>
        <a:ext cx="4822612" cy="1640667"/>
      </dsp:txXfrm>
    </dsp:sp>
    <dsp:sp modelId="{F84E3679-A351-431D-A7FC-2BE172BC499C}">
      <dsp:nvSpPr>
        <dsp:cNvPr id="0" name=""/>
        <dsp:cNvSpPr/>
      </dsp:nvSpPr>
      <dsp:spPr>
        <a:xfrm>
          <a:off x="0" y="1879294"/>
          <a:ext cx="5000124" cy="1695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4"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(a) [T]he following declaration, or one that is substantially similar, signed by the notary and the subscribing witnesses: </a:t>
          </a:r>
          <a:r>
            <a:rPr lang="en-US" sz="1600" b="1" i="1" kern="1200"/>
            <a:t>“In our presence the testator has declared or signified that this instrument is his testament and has signed each separate page.”</a:t>
          </a:r>
          <a:endParaRPr lang="en-US" sz="1600" kern="1200"/>
        </a:p>
        <a:p>
          <a:pPr marL="171450" lvl="1" indent="-171450" algn="l" defTabSz="711200">
            <a:lnSpc>
              <a:spcPct val="90000"/>
            </a:lnSpc>
            <a:spcBef>
              <a:spcPct val="0"/>
            </a:spcBef>
            <a:spcAft>
              <a:spcPct val="20000"/>
            </a:spcAft>
            <a:buChar char="•"/>
          </a:pPr>
          <a:r>
            <a:rPr lang="en-US" sz="1600" kern="1200"/>
            <a:t>(b)</a:t>
          </a:r>
          <a:r>
            <a:rPr lang="en-US" sz="1600" b="1" i="1" kern="1200"/>
            <a:t> In an affidavit attached to the testament but executed after the execution of the testament</a:t>
          </a:r>
          <a:r>
            <a:rPr lang="en-US" sz="1600" kern="1200"/>
            <a:t> </a:t>
          </a:r>
        </a:p>
      </dsp:txBody>
      <dsp:txXfrm>
        <a:off x="0" y="1879294"/>
        <a:ext cx="5000124" cy="1695330"/>
      </dsp:txXfrm>
    </dsp:sp>
    <dsp:sp modelId="{D1010F66-4C76-40EC-810E-9193FA87EA12}">
      <dsp:nvSpPr>
        <dsp:cNvPr id="0" name=""/>
        <dsp:cNvSpPr/>
      </dsp:nvSpPr>
      <dsp:spPr>
        <a:xfrm>
          <a:off x="0" y="3574625"/>
          <a:ext cx="5000124" cy="1818179"/>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(2) If the testator is unable to sign…signed on each separate page by the person directed to sign by the testator, and with a modified declaration</a:t>
          </a:r>
        </a:p>
      </dsp:txBody>
      <dsp:txXfrm>
        <a:off x="88756" y="3663381"/>
        <a:ext cx="4822612" cy="16406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84139-142E-4F06-AAFD-FA37087097C8}">
      <dsp:nvSpPr>
        <dsp:cNvPr id="0" name=""/>
        <dsp:cNvSpPr/>
      </dsp:nvSpPr>
      <dsp:spPr>
        <a:xfrm>
          <a:off x="0" y="12862"/>
          <a:ext cx="5000124" cy="1761398"/>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In the absence of the formalities listed in Subsection A, notarial wills must be proved by testimony</a:t>
          </a:r>
        </a:p>
      </dsp:txBody>
      <dsp:txXfrm>
        <a:off x="85984" y="98846"/>
        <a:ext cx="4828156" cy="1589430"/>
      </dsp:txXfrm>
    </dsp:sp>
    <dsp:sp modelId="{8C7CE45B-D254-485A-9DC9-61D1E1C62349}">
      <dsp:nvSpPr>
        <dsp:cNvPr id="0" name=""/>
        <dsp:cNvSpPr/>
      </dsp:nvSpPr>
      <dsp:spPr>
        <a:xfrm>
          <a:off x="0" y="1846260"/>
          <a:ext cx="5000124" cy="1761398"/>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Subsection B establishes a </a:t>
          </a:r>
          <a:r>
            <a:rPr lang="en-US" sz="2500" b="1" i="1" kern="1200"/>
            <a:t>hierarchy of testimony depending on the availability of the original notary and witnesses</a:t>
          </a:r>
          <a:endParaRPr lang="en-US" sz="2500" kern="1200"/>
        </a:p>
      </dsp:txBody>
      <dsp:txXfrm>
        <a:off x="85984" y="1932244"/>
        <a:ext cx="4828156" cy="1589430"/>
      </dsp:txXfrm>
    </dsp:sp>
    <dsp:sp modelId="{16230A12-5FA0-4BD6-9619-ED7C914572B0}">
      <dsp:nvSpPr>
        <dsp:cNvPr id="0" name=""/>
        <dsp:cNvSpPr/>
      </dsp:nvSpPr>
      <dsp:spPr>
        <a:xfrm>
          <a:off x="0" y="3679659"/>
          <a:ext cx="5000124" cy="1761398"/>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1" kern="1200"/>
            <a:t>Testimony can (in the court’s discretion) be given after the death of the testator</a:t>
          </a:r>
          <a:endParaRPr lang="en-US" sz="2500" kern="1200"/>
        </a:p>
      </dsp:txBody>
      <dsp:txXfrm>
        <a:off x="85984" y="3765643"/>
        <a:ext cx="4828156" cy="15894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FA924-D64C-4428-AAFD-12AFD449211A}">
      <dsp:nvSpPr>
        <dsp:cNvPr id="0" name=""/>
        <dsp:cNvSpPr/>
      </dsp:nvSpPr>
      <dsp:spPr>
        <a:xfrm>
          <a:off x="0" y="25610"/>
          <a:ext cx="5000124" cy="98982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 trust generally allows property to be titled in the name of one person to be held for the benefit of another</a:t>
          </a:r>
        </a:p>
      </dsp:txBody>
      <dsp:txXfrm>
        <a:off x="48319" y="73929"/>
        <a:ext cx="4903486" cy="893182"/>
      </dsp:txXfrm>
    </dsp:sp>
    <dsp:sp modelId="{DEB3A33A-6ADE-43A7-ACCD-C798CF0EC8DD}">
      <dsp:nvSpPr>
        <dsp:cNvPr id="0" name=""/>
        <dsp:cNvSpPr/>
      </dsp:nvSpPr>
      <dsp:spPr>
        <a:xfrm>
          <a:off x="0" y="1067270"/>
          <a:ext cx="5000124" cy="989820"/>
        </a:xfrm>
        <a:prstGeom prst="roundRect">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Louisiana has a Trust Code that governs most trust issues (La. R.S. 9:1721, </a:t>
          </a:r>
          <a:r>
            <a:rPr lang="en-US" sz="1800" i="1" kern="1200"/>
            <a:t>et seq</a:t>
          </a:r>
          <a:r>
            <a:rPr lang="en-US" sz="1800" kern="1200"/>
            <a:t>.)</a:t>
          </a:r>
        </a:p>
      </dsp:txBody>
      <dsp:txXfrm>
        <a:off x="48319" y="1115589"/>
        <a:ext cx="4903486" cy="893182"/>
      </dsp:txXfrm>
    </dsp:sp>
    <dsp:sp modelId="{C48726C9-002D-4B84-97A3-E00BD0594749}">
      <dsp:nvSpPr>
        <dsp:cNvPr id="0" name=""/>
        <dsp:cNvSpPr/>
      </dsp:nvSpPr>
      <dsp:spPr>
        <a:xfrm>
          <a:off x="0" y="2108929"/>
          <a:ext cx="5000124" cy="989820"/>
        </a:xfrm>
        <a:prstGeom prst="roundRect">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Generally allows for the preservation of assets until the beneficiary can properly manage his or her affairs</a:t>
          </a:r>
        </a:p>
      </dsp:txBody>
      <dsp:txXfrm>
        <a:off x="48319" y="2157248"/>
        <a:ext cx="4903486" cy="893182"/>
      </dsp:txXfrm>
    </dsp:sp>
    <dsp:sp modelId="{9042A712-B16A-4170-B3E7-DA0D1E80F14F}">
      <dsp:nvSpPr>
        <dsp:cNvPr id="0" name=""/>
        <dsp:cNvSpPr/>
      </dsp:nvSpPr>
      <dsp:spPr>
        <a:xfrm>
          <a:off x="0" y="3150589"/>
          <a:ext cx="5000124" cy="989820"/>
        </a:xfrm>
        <a:prstGeom prst="roundRect">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Can be created during life (</a:t>
          </a:r>
          <a:r>
            <a:rPr lang="en-US" sz="1800" i="1" kern="1200"/>
            <a:t>inter vivos</a:t>
          </a:r>
          <a:r>
            <a:rPr lang="en-US" sz="1800" kern="1200"/>
            <a:t>) or through a will, and almost always by authentic act</a:t>
          </a:r>
        </a:p>
      </dsp:txBody>
      <dsp:txXfrm>
        <a:off x="48319" y="3198908"/>
        <a:ext cx="4903486" cy="893182"/>
      </dsp:txXfrm>
    </dsp:sp>
    <dsp:sp modelId="{BB2429A7-E40E-4DC4-AAE0-D502970E0169}">
      <dsp:nvSpPr>
        <dsp:cNvPr id="0" name=""/>
        <dsp:cNvSpPr/>
      </dsp:nvSpPr>
      <dsp:spPr>
        <a:xfrm>
          <a:off x="0" y="4140409"/>
          <a:ext cx="5000124"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754"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Can be revocable or irrevocable</a:t>
          </a:r>
        </a:p>
      </dsp:txBody>
      <dsp:txXfrm>
        <a:off x="0" y="4140409"/>
        <a:ext cx="5000124" cy="298080"/>
      </dsp:txXfrm>
    </dsp:sp>
    <dsp:sp modelId="{40E3C409-0986-4F79-9996-1583CAC453B7}">
      <dsp:nvSpPr>
        <dsp:cNvPr id="0" name=""/>
        <dsp:cNvSpPr/>
      </dsp:nvSpPr>
      <dsp:spPr>
        <a:xfrm>
          <a:off x="0" y="4438489"/>
          <a:ext cx="5000124" cy="989820"/>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Often serve tax purposes and can be subject to complex and technical rules</a:t>
          </a:r>
        </a:p>
      </dsp:txBody>
      <dsp:txXfrm>
        <a:off x="48319" y="4486808"/>
        <a:ext cx="4903486" cy="8931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E7A97-F25E-46AE-BAB5-A9801A76D05D}">
      <dsp:nvSpPr>
        <dsp:cNvPr id="0" name=""/>
        <dsp:cNvSpPr/>
      </dsp:nvSpPr>
      <dsp:spPr>
        <a:xfrm>
          <a:off x="0" y="312874"/>
          <a:ext cx="5175384" cy="94291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 declaration prescribed by La. R.S. 40:1299.58.1</a:t>
          </a:r>
        </a:p>
      </dsp:txBody>
      <dsp:txXfrm>
        <a:off x="46029" y="358903"/>
        <a:ext cx="5083326" cy="850852"/>
      </dsp:txXfrm>
    </dsp:sp>
    <dsp:sp modelId="{54A68EAA-B84F-4270-A347-28EA81E85307}">
      <dsp:nvSpPr>
        <dsp:cNvPr id="0" name=""/>
        <dsp:cNvSpPr/>
      </dsp:nvSpPr>
      <dsp:spPr>
        <a:xfrm>
          <a:off x="0" y="1304745"/>
          <a:ext cx="5175384" cy="942910"/>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Allows a client to preemptively decline life-sustaining procedures should certain conditions be met (2 doctors concur that a terminal and irreversible condition exists)</a:t>
          </a:r>
        </a:p>
      </dsp:txBody>
      <dsp:txXfrm>
        <a:off x="46029" y="1350774"/>
        <a:ext cx="5083326" cy="850852"/>
      </dsp:txXfrm>
    </dsp:sp>
    <dsp:sp modelId="{8E7C10C8-F3EC-4270-8482-BDFEF751D76E}">
      <dsp:nvSpPr>
        <dsp:cNvPr id="0" name=""/>
        <dsp:cNvSpPr/>
      </dsp:nvSpPr>
      <dsp:spPr>
        <a:xfrm>
          <a:off x="0" y="2296615"/>
          <a:ext cx="5175384" cy="94291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Simple form provided in the statute – signed and witnessed</a:t>
          </a:r>
        </a:p>
      </dsp:txBody>
      <dsp:txXfrm>
        <a:off x="46029" y="2342644"/>
        <a:ext cx="5083326" cy="850852"/>
      </dsp:txXfrm>
    </dsp:sp>
    <dsp:sp modelId="{E87ACD66-1A10-4956-B61F-C9F4DA609B5B}">
      <dsp:nvSpPr>
        <dsp:cNvPr id="0" name=""/>
        <dsp:cNvSpPr/>
      </dsp:nvSpPr>
      <dsp:spPr>
        <a:xfrm>
          <a:off x="0" y="3288485"/>
          <a:ext cx="5175384" cy="942910"/>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Takes the burden off family members</a:t>
          </a:r>
        </a:p>
      </dsp:txBody>
      <dsp:txXfrm>
        <a:off x="46029" y="3334514"/>
        <a:ext cx="5083326" cy="850852"/>
      </dsp:txXfrm>
    </dsp:sp>
    <dsp:sp modelId="{16A32AAF-1D8F-4927-8D1C-B5E154A4F979}">
      <dsp:nvSpPr>
        <dsp:cNvPr id="0" name=""/>
        <dsp:cNvSpPr/>
      </dsp:nvSpPr>
      <dsp:spPr>
        <a:xfrm>
          <a:off x="0" y="4280355"/>
          <a:ext cx="5175384" cy="94291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Can register your living will with the Secretary of State for a nominal fee of $20 </a:t>
          </a:r>
        </a:p>
      </dsp:txBody>
      <dsp:txXfrm>
        <a:off x="46029" y="4326384"/>
        <a:ext cx="5083326" cy="850852"/>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909B946-F06F-4DE0-85F0-214D9C9018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491183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09B946-F06F-4DE0-85F0-214D9C9018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54276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09B946-F06F-4DE0-85F0-214D9C9018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274651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09B946-F06F-4DE0-85F0-214D9C9018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4994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09B946-F06F-4DE0-85F0-214D9C9018FB}" type="datetimeFigureOut">
              <a:rPr lang="en-US" smtClean="0"/>
              <a:t>11/28/2025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377265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09B946-F06F-4DE0-85F0-214D9C9018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191403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09B946-F06F-4DE0-85F0-214D9C9018FB}" type="datetimeFigureOut">
              <a:rPr lang="en-US" smtClean="0"/>
              <a:t>11/28/2025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338548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09B946-F06F-4DE0-85F0-214D9C9018FB}" type="datetimeFigureOut">
              <a:rPr lang="en-US" smtClean="0"/>
              <a:t>11/28/2025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153103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09B946-F06F-4DE0-85F0-214D9C9018FB}" type="datetimeFigureOut">
              <a:rPr lang="en-US" smtClean="0"/>
              <a:t>11/28/2025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2186869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9B946-F06F-4DE0-85F0-214D9C9018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632869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9B946-F06F-4DE0-85F0-214D9C9018FB}" type="datetimeFigureOut">
              <a:rPr lang="en-US" smtClean="0"/>
              <a:t>11/28/2025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81519-DCB8-4376-A8A6-174F3A5C2ABC}" type="slidenum">
              <a:rPr lang="en-US" smtClean="0"/>
              <a:t>‹#›</a:t>
            </a:fld>
            <a:endParaRPr lang="en-US"/>
          </a:p>
        </p:txBody>
      </p:sp>
    </p:spTree>
    <p:extLst>
      <p:ext uri="{BB962C8B-B14F-4D97-AF65-F5344CB8AC3E}">
        <p14:creationId xmlns:p14="http://schemas.microsoft.com/office/powerpoint/2010/main" val="4051121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9B946-F06F-4DE0-85F0-214D9C9018FB}" type="datetimeFigureOut">
              <a:rPr lang="en-US" smtClean="0"/>
              <a:t>11/28/2025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581519-DCB8-4376-A8A6-174F3A5C2ABC}" type="slidenum">
              <a:rPr lang="en-US" smtClean="0"/>
              <a:t>‹#›</a:t>
            </a:fld>
            <a:endParaRPr lang="en-US"/>
          </a:p>
        </p:txBody>
      </p:sp>
    </p:spTree>
    <p:extLst>
      <p:ext uri="{BB962C8B-B14F-4D97-AF65-F5344CB8AC3E}">
        <p14:creationId xmlns:p14="http://schemas.microsoft.com/office/powerpoint/2010/main" val="3018936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75595" y="728664"/>
            <a:ext cx="3738610" cy="3157080"/>
          </a:xfrm>
          <a:noFill/>
        </p:spPr>
        <p:txBody>
          <a:bodyPr>
            <a:normAutofit/>
          </a:bodyPr>
          <a:lstStyle/>
          <a:p>
            <a:pPr algn="l">
              <a:lnSpc>
                <a:spcPct val="90000"/>
              </a:lnSpc>
            </a:pPr>
            <a:r>
              <a:rPr lang="en-US" sz="4200"/>
              <a:t>BASIC ESTATE PLANNING</a:t>
            </a:r>
            <a:br>
              <a:rPr lang="en-US" sz="4200"/>
            </a:br>
            <a:r>
              <a:rPr lang="en-US" sz="4200" i="1"/>
              <a:t>&amp; </a:t>
            </a:r>
            <a:br>
              <a:rPr lang="en-US" sz="4200" i="1"/>
            </a:br>
            <a:r>
              <a:rPr lang="en-US" sz="4200" i="1"/>
              <a:t>2025 Legislative Changes</a:t>
            </a:r>
          </a:p>
        </p:txBody>
      </p:sp>
      <p:sp>
        <p:nvSpPr>
          <p:cNvPr id="3" name="Subtitle 2"/>
          <p:cNvSpPr>
            <a:spLocks noGrp="1"/>
          </p:cNvSpPr>
          <p:nvPr>
            <p:ph type="subTitle" idx="1"/>
          </p:nvPr>
        </p:nvSpPr>
        <p:spPr>
          <a:xfrm>
            <a:off x="4775595" y="4072045"/>
            <a:ext cx="3738610" cy="2057289"/>
          </a:xfrm>
          <a:noFill/>
        </p:spPr>
        <p:txBody>
          <a:bodyPr>
            <a:normAutofit/>
          </a:bodyPr>
          <a:lstStyle/>
          <a:p>
            <a:pPr algn="l">
              <a:lnSpc>
                <a:spcPct val="90000"/>
              </a:lnSpc>
            </a:pPr>
            <a:r>
              <a:rPr lang="en-US" sz="2500"/>
              <a:t>Presented by </a:t>
            </a:r>
          </a:p>
          <a:p>
            <a:pPr algn="l">
              <a:lnSpc>
                <a:spcPct val="90000"/>
              </a:lnSpc>
            </a:pPr>
            <a:r>
              <a:rPr lang="en-US" sz="2500"/>
              <a:t>Steven Ramos</a:t>
            </a:r>
          </a:p>
          <a:p>
            <a:pPr algn="l">
              <a:lnSpc>
                <a:spcPct val="90000"/>
              </a:lnSpc>
            </a:pPr>
            <a:r>
              <a:rPr lang="en-US" sz="2500"/>
              <a:t>sramos@andrus-Boudreaux.com</a:t>
            </a:r>
          </a:p>
          <a:p>
            <a:pPr algn="l">
              <a:lnSpc>
                <a:spcPct val="90000"/>
              </a:lnSpc>
            </a:pPr>
            <a:r>
              <a:rPr lang="en-US" sz="2500"/>
              <a:t>12/10/25</a:t>
            </a:r>
          </a:p>
        </p:txBody>
      </p:sp>
      <p:pic>
        <p:nvPicPr>
          <p:cNvPr id="5" name="Picture 4" descr="Wooden blocks stacked to create a bar graph">
            <a:extLst>
              <a:ext uri="{FF2B5EF4-FFF2-40B4-BE49-F238E27FC236}">
                <a16:creationId xmlns:a16="http://schemas.microsoft.com/office/drawing/2014/main" id="{9EF07F75-F23A-FE5C-8EE7-328ED2A36BC3}"/>
              </a:ext>
            </a:extLst>
          </p:cNvPr>
          <p:cNvPicPr>
            <a:picLocks noChangeAspect="1"/>
          </p:cNvPicPr>
          <p:nvPr/>
        </p:nvPicPr>
        <p:blipFill>
          <a:blip r:embed="rId2"/>
          <a:srcRect l="33451" r="22709" b="-1"/>
          <a:stretch>
            <a:fillRect/>
          </a:stretch>
        </p:blipFill>
        <p:spPr>
          <a:xfrm>
            <a:off x="20" y="10"/>
            <a:ext cx="4504114" cy="6857990"/>
          </a:xfrm>
          <a:prstGeom prst="rect">
            <a:avLst/>
          </a:prstGeom>
        </p:spPr>
      </p:pic>
    </p:spTree>
    <p:extLst>
      <p:ext uri="{BB962C8B-B14F-4D97-AF65-F5344CB8AC3E}">
        <p14:creationId xmlns:p14="http://schemas.microsoft.com/office/powerpoint/2010/main" val="4285803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875E3F-04D6-8E55-C63D-AF6BB9C3048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A516CB-2A25-6551-6AE7-D08266A10B8C}"/>
              </a:ext>
            </a:extLst>
          </p:cNvPr>
          <p:cNvSpPr>
            <a:spLocks noGrp="1"/>
          </p:cNvSpPr>
          <p:nvPr>
            <p:ph type="title"/>
          </p:nvPr>
        </p:nvSpPr>
        <p:spPr>
          <a:xfrm>
            <a:off x="628650" y="365125"/>
            <a:ext cx="7886700" cy="1325563"/>
          </a:xfrm>
        </p:spPr>
        <p:txBody>
          <a:bodyPr>
            <a:normAutofit/>
          </a:bodyPr>
          <a:lstStyle/>
          <a:p>
            <a:pPr>
              <a:lnSpc>
                <a:spcPct val="90000"/>
              </a:lnSpc>
            </a:pPr>
            <a:r>
              <a:rPr lang="en-US" sz="4300" dirty="0"/>
              <a:t>Wills:</a:t>
            </a:r>
            <a:br>
              <a:rPr lang="en-US" sz="4300" dirty="0"/>
            </a:br>
            <a:r>
              <a:rPr lang="en-US" sz="4300" dirty="0"/>
              <a:t>Notarial Changes – C.C. Art. 1576</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DFB2727-4C55-D144-5E89-392BDD77DBBC}"/>
              </a:ext>
            </a:extLst>
          </p:cNvPr>
          <p:cNvSpPr>
            <a:spLocks noGrp="1"/>
          </p:cNvSpPr>
          <p:nvPr>
            <p:ph idx="1"/>
          </p:nvPr>
        </p:nvSpPr>
        <p:spPr>
          <a:xfrm>
            <a:off x="628650" y="1929384"/>
            <a:ext cx="7886700" cy="4251960"/>
          </a:xfrm>
        </p:spPr>
        <p:txBody>
          <a:bodyPr>
            <a:normAutofit/>
          </a:bodyPr>
          <a:lstStyle/>
          <a:p>
            <a:pPr marL="514350" indent="-514350" fontAlgn="auto">
              <a:buFont typeface="+mj-lt"/>
              <a:buAutoNum type="alphaUcPeriod"/>
            </a:pPr>
            <a:r>
              <a:rPr lang="en-US" sz="1900" b="1" i="1" u="sng" dirty="0"/>
              <a:t>CHANGE</a:t>
            </a:r>
            <a:r>
              <a:rPr lang="en-US" sz="1900" b="1" i="1" dirty="0"/>
              <a:t>: </a:t>
            </a:r>
            <a:r>
              <a:rPr lang="en-US" sz="1900" dirty="0"/>
              <a:t>The notarial testament shall be prepared in writing, dated, </a:t>
            </a:r>
            <a:r>
              <a:rPr lang="en-US" sz="1900" b="1" i="1" dirty="0"/>
              <a:t>executed before a notary public in the presence of two witnesses, and signed by the testator, each witness, and the notary. If a testator is unable to sign, the testator may affix his mark in place of signing or direct another person to sign on behalf of the testator and in the presence of the testator</a:t>
            </a:r>
            <a:r>
              <a:rPr lang="en-US" sz="1900" dirty="0"/>
              <a:t>.</a:t>
            </a:r>
          </a:p>
          <a:p>
            <a:pPr marL="400050" lvl="1" indent="0">
              <a:buNone/>
            </a:pPr>
            <a:endParaRPr lang="en-US" sz="1900" dirty="0"/>
          </a:p>
          <a:p>
            <a:pPr marL="857250" lvl="1" indent="-457200"/>
            <a:r>
              <a:rPr lang="en-US" sz="1900" dirty="0"/>
              <a:t>Testator still must sign before a notary and 2 witnesses</a:t>
            </a:r>
          </a:p>
          <a:p>
            <a:pPr marL="857250" lvl="1" indent="-457200"/>
            <a:r>
              <a:rPr lang="en-US" sz="1900" dirty="0"/>
              <a:t>Removes requirement for signatures at the end of each page and the end of the document</a:t>
            </a:r>
          </a:p>
          <a:p>
            <a:pPr marL="857250" lvl="1" indent="-457200"/>
            <a:r>
              <a:rPr lang="en-US" sz="1900" b="1" i="1" dirty="0"/>
              <a:t>Removes requirement for an attestation clause</a:t>
            </a:r>
          </a:p>
          <a:p>
            <a:pPr marL="857250" lvl="1" indent="-457200"/>
            <a:r>
              <a:rPr lang="en-US" sz="1900" dirty="0"/>
              <a:t>Clarifies and consolidates the various signing requirements for those with infirmities (repeals prior articles)</a:t>
            </a:r>
          </a:p>
          <a:p>
            <a:pPr marL="514350" indent="-514350" fontAlgn="auto">
              <a:buFont typeface="+mj-lt"/>
              <a:buAutoNum type="alphaUcPeriod"/>
            </a:pPr>
            <a:endParaRPr lang="en-US" sz="1900" dirty="0"/>
          </a:p>
          <a:p>
            <a:pPr lvl="1"/>
            <a:endParaRPr lang="en-US" sz="1900" dirty="0"/>
          </a:p>
          <a:p>
            <a:pPr lvl="1"/>
            <a:endParaRPr lang="en-US" sz="1900" dirty="0"/>
          </a:p>
        </p:txBody>
      </p:sp>
    </p:spTree>
    <p:extLst>
      <p:ext uri="{BB962C8B-B14F-4D97-AF65-F5344CB8AC3E}">
        <p14:creationId xmlns:p14="http://schemas.microsoft.com/office/powerpoint/2010/main" val="4107433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E71FFC-616B-3295-5D99-9980CDA6AF7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E034A5A-0713-17F5-8948-596AC16442A3}"/>
              </a:ext>
            </a:extLst>
          </p:cNvPr>
          <p:cNvPicPr>
            <a:picLocks noChangeAspect="1"/>
          </p:cNvPicPr>
          <p:nvPr/>
        </p:nvPicPr>
        <p:blipFill>
          <a:blip r:embed="rId2">
            <a:duotone>
              <a:schemeClr val="bg2">
                <a:shade val="45000"/>
                <a:satMod val="135000"/>
              </a:schemeClr>
              <a:prstClr val="white"/>
            </a:duotone>
          </a:blip>
          <a:srcRect l="535" r="10464" b="-1"/>
          <a:stretch>
            <a:fill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02E7AE-2B5E-D9B0-1BB2-BED1C2B9798D}"/>
              </a:ext>
            </a:extLst>
          </p:cNvPr>
          <p:cNvSpPr>
            <a:spLocks noGrp="1"/>
          </p:cNvSpPr>
          <p:nvPr>
            <p:ph type="title"/>
          </p:nvPr>
        </p:nvSpPr>
        <p:spPr>
          <a:xfrm>
            <a:off x="628650" y="365125"/>
            <a:ext cx="7886700" cy="1325563"/>
          </a:xfrm>
        </p:spPr>
        <p:txBody>
          <a:bodyPr>
            <a:normAutofit/>
          </a:bodyPr>
          <a:lstStyle/>
          <a:p>
            <a:pPr>
              <a:lnSpc>
                <a:spcPct val="90000"/>
              </a:lnSpc>
            </a:pPr>
            <a:r>
              <a:rPr lang="en-US"/>
              <a:t>Wills:</a:t>
            </a:r>
            <a:br>
              <a:rPr lang="en-US"/>
            </a:br>
            <a:r>
              <a:rPr lang="en-US"/>
              <a:t>Notarial Changes – C.C. Art. 1576</a:t>
            </a:r>
          </a:p>
        </p:txBody>
      </p:sp>
      <p:graphicFrame>
        <p:nvGraphicFramePr>
          <p:cNvPr id="5" name="Content Placeholder 2">
            <a:extLst>
              <a:ext uri="{FF2B5EF4-FFF2-40B4-BE49-F238E27FC236}">
                <a16:creationId xmlns:a16="http://schemas.microsoft.com/office/drawing/2014/main" id="{7C42BA7E-FB99-CAD9-0F4F-A4E4F13CC959}"/>
              </a:ext>
            </a:extLst>
          </p:cNvPr>
          <p:cNvGraphicFramePr>
            <a:graphicFrameLocks noGrp="1"/>
          </p:cNvGraphicFramePr>
          <p:nvPr>
            <p:ph idx="1"/>
            <p:extLst>
              <p:ext uri="{D42A27DB-BD31-4B8C-83A1-F6EECF244321}">
                <p14:modId xmlns:p14="http://schemas.microsoft.com/office/powerpoint/2010/main" val="106296847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9801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7AC3B-2FD6-C20C-4EC5-8433AED0C01B}"/>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DFEDB3-7731-1E36-8A9F-EF841F8A6688}"/>
              </a:ext>
            </a:extLst>
          </p:cNvPr>
          <p:cNvSpPr>
            <a:spLocks noGrp="1"/>
          </p:cNvSpPr>
          <p:nvPr>
            <p:ph type="title"/>
          </p:nvPr>
        </p:nvSpPr>
        <p:spPr>
          <a:xfrm>
            <a:off x="429369" y="238539"/>
            <a:ext cx="8263890" cy="1434415"/>
          </a:xfrm>
        </p:spPr>
        <p:txBody>
          <a:bodyPr anchor="b">
            <a:normAutofit/>
          </a:bodyPr>
          <a:lstStyle/>
          <a:p>
            <a:pPr>
              <a:lnSpc>
                <a:spcPct val="90000"/>
              </a:lnSpc>
            </a:pPr>
            <a:r>
              <a:rPr lang="en-US" sz="4000" dirty="0"/>
              <a:t>Wills:</a:t>
            </a:r>
            <a:br>
              <a:rPr lang="en-US" sz="4000" dirty="0"/>
            </a:br>
            <a:r>
              <a:rPr lang="en-US" sz="4000" dirty="0"/>
              <a:t>Proving Notarial Wills – C.C.P. Art. 2887</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D9234E9-CA85-A5E0-C244-F8913DCE955B}"/>
              </a:ext>
            </a:extLst>
          </p:cNvPr>
          <p:cNvSpPr>
            <a:spLocks noGrp="1"/>
          </p:cNvSpPr>
          <p:nvPr>
            <p:ph idx="1"/>
          </p:nvPr>
        </p:nvSpPr>
        <p:spPr>
          <a:xfrm>
            <a:off x="152400" y="1911493"/>
            <a:ext cx="5035164" cy="4119172"/>
          </a:xfrm>
        </p:spPr>
        <p:txBody>
          <a:bodyPr anchor="t">
            <a:normAutofit/>
          </a:bodyPr>
          <a:lstStyle/>
          <a:p>
            <a:pPr marL="914400" lvl="1" indent="-514350"/>
            <a:endParaRPr lang="en-US" sz="1900" dirty="0"/>
          </a:p>
          <a:p>
            <a:pPr marL="914400" lvl="1" indent="-514350"/>
            <a:r>
              <a:rPr lang="en-US" dirty="0"/>
              <a:t>Changes to the Civil Code expand validity of notarial wills</a:t>
            </a:r>
          </a:p>
          <a:p>
            <a:pPr marL="914400" lvl="1" indent="-514350"/>
            <a:r>
              <a:rPr lang="en-US" dirty="0"/>
              <a:t>However, unless a notarial will meets the requirements of La. Code of Civil Proc. Art. 2887, it will not be self-proving</a:t>
            </a:r>
          </a:p>
          <a:p>
            <a:pPr marL="914400" lvl="1" indent="-514350"/>
            <a:endParaRPr lang="en-US" sz="1900" dirty="0"/>
          </a:p>
          <a:p>
            <a:pPr marL="914400" lvl="1" indent="-514350"/>
            <a:endParaRPr lang="en-US" sz="1900" dirty="0"/>
          </a:p>
          <a:p>
            <a:pPr marL="914400" lvl="1" indent="-514350"/>
            <a:endParaRPr lang="en-US" sz="1900" dirty="0"/>
          </a:p>
          <a:p>
            <a:pPr marL="400050" lvl="1" indent="0">
              <a:buNone/>
            </a:pPr>
            <a:endParaRPr lang="en-US" sz="1900" dirty="0"/>
          </a:p>
          <a:p>
            <a:pPr lvl="1"/>
            <a:endParaRPr lang="en-US" sz="1900" dirty="0"/>
          </a:p>
          <a:p>
            <a:pPr lvl="1"/>
            <a:endParaRPr lang="en-US" sz="1900" dirty="0"/>
          </a:p>
        </p:txBody>
      </p:sp>
      <p:pic>
        <p:nvPicPr>
          <p:cNvPr id="6" name="Picture 5">
            <a:extLst>
              <a:ext uri="{FF2B5EF4-FFF2-40B4-BE49-F238E27FC236}">
                <a16:creationId xmlns:a16="http://schemas.microsoft.com/office/drawing/2014/main" id="{2A78396C-F0AC-F7C2-8E14-E9B6B7F5D773}"/>
              </a:ext>
            </a:extLst>
          </p:cNvPr>
          <p:cNvPicPr>
            <a:picLocks noChangeAspect="1"/>
          </p:cNvPicPr>
          <p:nvPr/>
        </p:nvPicPr>
        <p:blipFill>
          <a:blip r:embed="rId2"/>
          <a:srcRect l="30714" r="30742" b="1"/>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631372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DA5FED-ACF1-F1FF-2CA3-0C4F1605567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09261E-B713-C104-05DC-8827FB409D47}"/>
              </a:ext>
            </a:extLst>
          </p:cNvPr>
          <p:cNvSpPr>
            <a:spLocks noGrp="1"/>
          </p:cNvSpPr>
          <p:nvPr>
            <p:ph type="title"/>
          </p:nvPr>
        </p:nvSpPr>
        <p:spPr>
          <a:xfrm>
            <a:off x="439858" y="1683756"/>
            <a:ext cx="2336449" cy="2396359"/>
          </a:xfrm>
        </p:spPr>
        <p:txBody>
          <a:bodyPr anchor="b">
            <a:normAutofit fontScale="90000"/>
          </a:bodyPr>
          <a:lstStyle/>
          <a:p>
            <a:pPr algn="r"/>
            <a:r>
              <a:rPr lang="en-US" sz="3200" dirty="0">
                <a:solidFill>
                  <a:srgbClr val="FFFFFF"/>
                </a:solidFill>
              </a:rPr>
              <a:t>Wills:</a:t>
            </a:r>
            <a:br>
              <a:rPr lang="en-US" sz="3200" dirty="0">
                <a:solidFill>
                  <a:srgbClr val="FFFFFF"/>
                </a:solidFill>
              </a:rPr>
            </a:br>
            <a:r>
              <a:rPr lang="en-US" sz="3200" dirty="0">
                <a:solidFill>
                  <a:srgbClr val="FFFFFF"/>
                </a:solidFill>
              </a:rPr>
              <a:t>Proving Notarial Wills – C.C.P. Art. 2887</a:t>
            </a:r>
          </a:p>
        </p:txBody>
      </p:sp>
      <p:graphicFrame>
        <p:nvGraphicFramePr>
          <p:cNvPr id="5" name="Content Placeholder 2">
            <a:extLst>
              <a:ext uri="{FF2B5EF4-FFF2-40B4-BE49-F238E27FC236}">
                <a16:creationId xmlns:a16="http://schemas.microsoft.com/office/drawing/2014/main" id="{23523999-3DEE-31DE-9AFF-21B1167993DF}"/>
              </a:ext>
            </a:extLst>
          </p:cNvPr>
          <p:cNvGraphicFramePr>
            <a:graphicFrameLocks noGrp="1"/>
          </p:cNvGraphicFramePr>
          <p:nvPr>
            <p:ph idx="1"/>
            <p:extLst>
              <p:ext uri="{D42A27DB-BD31-4B8C-83A1-F6EECF244321}">
                <p14:modId xmlns:p14="http://schemas.microsoft.com/office/powerpoint/2010/main" val="1904632437"/>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9383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A19FE3-251A-6A14-F912-FF7BFE88D16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71D994-67EA-CAC8-0ACA-2A0140670A45}"/>
              </a:ext>
            </a:extLst>
          </p:cNvPr>
          <p:cNvSpPr>
            <a:spLocks noGrp="1"/>
          </p:cNvSpPr>
          <p:nvPr>
            <p:ph type="title"/>
          </p:nvPr>
        </p:nvSpPr>
        <p:spPr>
          <a:xfrm>
            <a:off x="439858" y="1683756"/>
            <a:ext cx="2336449" cy="2396359"/>
          </a:xfrm>
        </p:spPr>
        <p:txBody>
          <a:bodyPr anchor="b">
            <a:normAutofit fontScale="90000"/>
          </a:bodyPr>
          <a:lstStyle/>
          <a:p>
            <a:pPr algn="r"/>
            <a:r>
              <a:rPr lang="en-US" sz="3200" dirty="0">
                <a:solidFill>
                  <a:srgbClr val="FFFFFF"/>
                </a:solidFill>
              </a:rPr>
              <a:t>Wills:</a:t>
            </a:r>
            <a:br>
              <a:rPr lang="en-US" sz="3200" dirty="0">
                <a:solidFill>
                  <a:srgbClr val="FFFFFF"/>
                </a:solidFill>
              </a:rPr>
            </a:br>
            <a:r>
              <a:rPr lang="en-US" sz="3200" dirty="0">
                <a:solidFill>
                  <a:srgbClr val="FFFFFF"/>
                </a:solidFill>
              </a:rPr>
              <a:t>Proving Notarial Wills – C.C.P. Art. 2887</a:t>
            </a:r>
          </a:p>
        </p:txBody>
      </p:sp>
      <p:graphicFrame>
        <p:nvGraphicFramePr>
          <p:cNvPr id="5" name="Content Placeholder 2">
            <a:extLst>
              <a:ext uri="{FF2B5EF4-FFF2-40B4-BE49-F238E27FC236}">
                <a16:creationId xmlns:a16="http://schemas.microsoft.com/office/drawing/2014/main" id="{C7DBBBA2-024F-30D2-71CB-8A21CD6292F4}"/>
              </a:ext>
            </a:extLst>
          </p:cNvPr>
          <p:cNvGraphicFramePr>
            <a:graphicFrameLocks noGrp="1"/>
          </p:cNvGraphicFramePr>
          <p:nvPr>
            <p:ph idx="1"/>
            <p:extLst>
              <p:ext uri="{D42A27DB-BD31-4B8C-83A1-F6EECF244321}">
                <p14:modId xmlns:p14="http://schemas.microsoft.com/office/powerpoint/2010/main" val="2321446300"/>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9503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A61820-ACF6-6434-9069-18BEAB56AFF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F39F3E-2E27-128E-4983-B935AC572E0F}"/>
              </a:ext>
            </a:extLst>
          </p:cNvPr>
          <p:cNvSpPr>
            <a:spLocks noGrp="1"/>
          </p:cNvSpPr>
          <p:nvPr>
            <p:ph type="title"/>
          </p:nvPr>
        </p:nvSpPr>
        <p:spPr>
          <a:xfrm>
            <a:off x="473202" y="639520"/>
            <a:ext cx="2571750" cy="1719072"/>
          </a:xfrm>
        </p:spPr>
        <p:txBody>
          <a:bodyPr anchor="b">
            <a:normAutofit/>
          </a:bodyPr>
          <a:lstStyle/>
          <a:p>
            <a:pPr>
              <a:lnSpc>
                <a:spcPct val="90000"/>
              </a:lnSpc>
            </a:pPr>
            <a:r>
              <a:rPr lang="en-US" sz="2900" dirty="0"/>
              <a:t>Wills:</a:t>
            </a:r>
            <a:br>
              <a:rPr lang="en-US" sz="2900" dirty="0"/>
            </a:br>
            <a:r>
              <a:rPr lang="en-US" sz="2900" dirty="0"/>
              <a:t>Proving Notarial Wills – C.C.P. Art. 2887</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573756"/>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08BA2D-6B0A-4676-07C1-734DD9F541D9}"/>
              </a:ext>
            </a:extLst>
          </p:cNvPr>
          <p:cNvSpPr>
            <a:spLocks noGrp="1"/>
          </p:cNvSpPr>
          <p:nvPr>
            <p:ph idx="1"/>
          </p:nvPr>
        </p:nvSpPr>
        <p:spPr>
          <a:xfrm>
            <a:off x="473202" y="2807208"/>
            <a:ext cx="2571750" cy="3410712"/>
          </a:xfrm>
        </p:spPr>
        <p:txBody>
          <a:bodyPr anchor="t">
            <a:normAutofit/>
          </a:bodyPr>
          <a:lstStyle/>
          <a:p>
            <a:pPr marL="400050" lvl="1" indent="0">
              <a:buNone/>
            </a:pPr>
            <a:endParaRPr lang="en-US" sz="1900" dirty="0"/>
          </a:p>
          <a:p>
            <a:pPr marL="400050" lvl="1" indent="0">
              <a:buNone/>
            </a:pPr>
            <a:endParaRPr lang="en-US" sz="1900" dirty="0"/>
          </a:p>
          <a:p>
            <a:pPr lvl="1"/>
            <a:endParaRPr lang="en-US" sz="1900" dirty="0"/>
          </a:p>
          <a:p>
            <a:pPr lvl="1"/>
            <a:endParaRPr lang="en-US" sz="1900" dirty="0"/>
          </a:p>
        </p:txBody>
      </p:sp>
      <p:pic>
        <p:nvPicPr>
          <p:cNvPr id="4" name="Picture 3">
            <a:extLst>
              <a:ext uri="{FF2B5EF4-FFF2-40B4-BE49-F238E27FC236}">
                <a16:creationId xmlns:a16="http://schemas.microsoft.com/office/drawing/2014/main" id="{672127BA-71BE-50DE-6A94-C63B2BD9F16C}"/>
              </a:ext>
            </a:extLst>
          </p:cNvPr>
          <p:cNvPicPr>
            <a:picLocks noChangeAspect="1"/>
          </p:cNvPicPr>
          <p:nvPr/>
        </p:nvPicPr>
        <p:blipFill>
          <a:blip r:embed="rId2"/>
          <a:stretch>
            <a:fillRect/>
          </a:stretch>
        </p:blipFill>
        <p:spPr>
          <a:xfrm>
            <a:off x="3490722" y="1585707"/>
            <a:ext cx="5177790" cy="3686586"/>
          </a:xfrm>
          <a:prstGeom prst="rect">
            <a:avLst/>
          </a:prstGeom>
        </p:spPr>
      </p:pic>
    </p:spTree>
    <p:extLst>
      <p:ext uri="{BB962C8B-B14F-4D97-AF65-F5344CB8AC3E}">
        <p14:creationId xmlns:p14="http://schemas.microsoft.com/office/powerpoint/2010/main" val="1999954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3A336C-23B4-0716-195D-45A54654DEBE}"/>
            </a:ext>
          </a:extLst>
        </p:cNvPr>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6DCEF60B-EF3F-4A5E-BDC6-A2D840B90F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714" cy="6858000"/>
            <a:chOff x="651279" y="598259"/>
            <a:chExt cx="10889442" cy="5680742"/>
          </a:xfrm>
        </p:grpSpPr>
        <p:sp>
          <p:nvSpPr>
            <p:cNvPr id="12" name="Color">
              <a:extLst>
                <a:ext uri="{FF2B5EF4-FFF2-40B4-BE49-F238E27FC236}">
                  <a16:creationId xmlns:a16="http://schemas.microsoft.com/office/drawing/2014/main" id="{99CE9C4B-76CC-43D8-BCEF-0CE380886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a:extLst>
                <a:ext uri="{FF2B5EF4-FFF2-40B4-BE49-F238E27FC236}">
                  <a16:creationId xmlns:a16="http://schemas.microsoft.com/office/drawing/2014/main" id="{C2324D64-DFBA-4803-8BE2-87DDFA57AC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Color">
            <a:extLst>
              <a:ext uri="{FF2B5EF4-FFF2-40B4-BE49-F238E27FC236}">
                <a16:creationId xmlns:a16="http://schemas.microsoft.com/office/drawing/2014/main" id="{BF9E7B5D-88C3-4C36-A22E-93AA384BA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603" y="598259"/>
            <a:ext cx="8167081" cy="5680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0B66615-EC74-0F0A-86B5-22E9438B5F67}"/>
              </a:ext>
            </a:extLst>
          </p:cNvPr>
          <p:cNvPicPr>
            <a:picLocks noChangeAspect="1"/>
          </p:cNvPicPr>
          <p:nvPr/>
        </p:nvPicPr>
        <p:blipFill>
          <a:blip r:embed="rId2"/>
          <a:stretch>
            <a:fillRect/>
          </a:stretch>
        </p:blipFill>
        <p:spPr>
          <a:xfrm>
            <a:off x="3560480" y="1260544"/>
            <a:ext cx="5033304" cy="4326145"/>
          </a:xfrm>
          <a:prstGeom prst="rect">
            <a:avLst/>
          </a:prstGeom>
        </p:spPr>
      </p:pic>
      <p:grpSp>
        <p:nvGrpSpPr>
          <p:cNvPr id="17" name="Group 1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8" name="Freeform: Shape 1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254B032F-DB0E-6AF6-CA01-0E5802F4963E}"/>
              </a:ext>
            </a:extLst>
          </p:cNvPr>
          <p:cNvSpPr>
            <a:spLocks noGrp="1"/>
          </p:cNvSpPr>
          <p:nvPr>
            <p:ph type="title"/>
          </p:nvPr>
        </p:nvSpPr>
        <p:spPr>
          <a:xfrm>
            <a:off x="589788" y="756745"/>
            <a:ext cx="2834242" cy="3103374"/>
          </a:xfrm>
        </p:spPr>
        <p:txBody>
          <a:bodyPr anchor="b">
            <a:normAutofit/>
          </a:bodyPr>
          <a:lstStyle/>
          <a:p>
            <a:pPr algn="l">
              <a:lnSpc>
                <a:spcPct val="90000"/>
              </a:lnSpc>
            </a:pPr>
            <a:r>
              <a:rPr lang="en-US" sz="4200">
                <a:solidFill>
                  <a:schemeClr val="tx2"/>
                </a:solidFill>
              </a:rPr>
              <a:t>Wills: </a:t>
            </a:r>
            <a:br>
              <a:rPr lang="en-US" sz="4200">
                <a:solidFill>
                  <a:schemeClr val="tx2"/>
                </a:solidFill>
              </a:rPr>
            </a:br>
            <a:r>
              <a:rPr lang="en-US" sz="4200">
                <a:solidFill>
                  <a:schemeClr val="tx2"/>
                </a:solidFill>
              </a:rPr>
              <a:t>Notarial Changes – C.C. Art. 1575</a:t>
            </a:r>
          </a:p>
        </p:txBody>
      </p:sp>
      <p:sp>
        <p:nvSpPr>
          <p:cNvPr id="3" name="Content Placeholder 2">
            <a:extLst>
              <a:ext uri="{FF2B5EF4-FFF2-40B4-BE49-F238E27FC236}">
                <a16:creationId xmlns:a16="http://schemas.microsoft.com/office/drawing/2014/main" id="{BD6789B4-8742-E733-1D10-5218BD1BC8D8}"/>
              </a:ext>
            </a:extLst>
          </p:cNvPr>
          <p:cNvSpPr>
            <a:spLocks noGrp="1"/>
          </p:cNvSpPr>
          <p:nvPr>
            <p:ph idx="1"/>
          </p:nvPr>
        </p:nvSpPr>
        <p:spPr>
          <a:xfrm>
            <a:off x="589788" y="3813621"/>
            <a:ext cx="2834241" cy="2367723"/>
          </a:xfrm>
        </p:spPr>
        <p:txBody>
          <a:bodyPr anchor="t">
            <a:normAutofit/>
          </a:bodyPr>
          <a:lstStyle/>
          <a:p>
            <a:pPr marL="457200" lvl="1" indent="0">
              <a:buNone/>
            </a:pPr>
            <a:r>
              <a:rPr lang="en-US" sz="1600" b="1">
                <a:solidFill>
                  <a:schemeClr val="tx2"/>
                </a:solidFill>
              </a:rPr>
              <a:t>VERDICT</a:t>
            </a:r>
          </a:p>
          <a:p>
            <a:pPr marL="457200" lvl="1" indent="0">
              <a:buNone/>
            </a:pPr>
            <a:r>
              <a:rPr lang="en-US" sz="1600">
                <a:solidFill>
                  <a:schemeClr val="tx2"/>
                </a:solidFill>
              </a:rPr>
              <a:t>On balance, the changes seem neutral:</a:t>
            </a:r>
          </a:p>
          <a:p>
            <a:pPr lvl="1"/>
            <a:r>
              <a:rPr lang="en-US" sz="1600">
                <a:solidFill>
                  <a:schemeClr val="tx2"/>
                </a:solidFill>
              </a:rPr>
              <a:t>More valid wills but more proof required</a:t>
            </a:r>
          </a:p>
          <a:p>
            <a:pPr lvl="1"/>
            <a:r>
              <a:rPr lang="en-US" sz="1600">
                <a:solidFill>
                  <a:schemeClr val="tx2"/>
                </a:solidFill>
              </a:rPr>
              <a:t>PRACTICE POINTER: Follow the old standard.</a:t>
            </a:r>
          </a:p>
        </p:txBody>
      </p:sp>
    </p:spTree>
    <p:extLst>
      <p:ext uri="{BB962C8B-B14F-4D97-AF65-F5344CB8AC3E}">
        <p14:creationId xmlns:p14="http://schemas.microsoft.com/office/powerpoint/2010/main" val="1343338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041" y="586855"/>
            <a:ext cx="2401025" cy="3387497"/>
          </a:xfrm>
        </p:spPr>
        <p:txBody>
          <a:bodyPr anchor="b">
            <a:normAutofit/>
          </a:bodyPr>
          <a:lstStyle/>
          <a:p>
            <a:pPr algn="r"/>
            <a:r>
              <a:rPr lang="en-US" sz="3500">
                <a:solidFill>
                  <a:srgbClr val="FFFFFF"/>
                </a:solidFill>
              </a:rPr>
              <a:t>Estate Planning:  Wills</a:t>
            </a:r>
          </a:p>
        </p:txBody>
      </p:sp>
      <p:sp>
        <p:nvSpPr>
          <p:cNvPr id="3" name="Content Placeholder 2"/>
          <p:cNvSpPr>
            <a:spLocks noGrp="1"/>
          </p:cNvSpPr>
          <p:nvPr>
            <p:ph idx="1"/>
          </p:nvPr>
        </p:nvSpPr>
        <p:spPr>
          <a:xfrm>
            <a:off x="3607694" y="649480"/>
            <a:ext cx="4916510" cy="5546047"/>
          </a:xfrm>
        </p:spPr>
        <p:txBody>
          <a:bodyPr anchor="ctr">
            <a:normAutofit/>
          </a:bodyPr>
          <a:lstStyle/>
          <a:p>
            <a:r>
              <a:rPr lang="en-US" sz="2000" dirty="0"/>
              <a:t>Uses and Functions</a:t>
            </a:r>
          </a:p>
          <a:p>
            <a:pPr lvl="1"/>
            <a:r>
              <a:rPr lang="en-US" sz="2000" u="sng" dirty="0"/>
              <a:t>Donate Property</a:t>
            </a:r>
            <a:r>
              <a:rPr lang="en-US" sz="2000" dirty="0"/>
              <a:t> – Give property as testator deems fit</a:t>
            </a:r>
          </a:p>
          <a:p>
            <a:pPr lvl="2"/>
            <a:r>
              <a:rPr lang="en-US" sz="2000" dirty="0"/>
              <a:t>La. Civil Code provides a default method for transferring property at death</a:t>
            </a:r>
          </a:p>
          <a:p>
            <a:pPr lvl="2"/>
            <a:r>
              <a:rPr lang="en-US" sz="2000" dirty="0"/>
              <a:t>Will allows the testator to deviate from the default method otherwise established</a:t>
            </a:r>
          </a:p>
          <a:p>
            <a:pPr lvl="2"/>
            <a:r>
              <a:rPr lang="en-US" sz="2000" dirty="0"/>
              <a:t>Can leave property in trust for the benefit of others – especially minor children</a:t>
            </a:r>
          </a:p>
          <a:p>
            <a:pPr lvl="1"/>
            <a:r>
              <a:rPr lang="en-US" sz="2000" u="sng" dirty="0"/>
              <a:t>Tutorship</a:t>
            </a:r>
            <a:r>
              <a:rPr lang="en-US" sz="2000" dirty="0"/>
              <a:t> – Allows parents to select tutor for minor children - important benefit for parents of minor children</a:t>
            </a:r>
          </a:p>
          <a:p>
            <a:pPr marL="457200" lvl="1" indent="0">
              <a:buNone/>
            </a:pPr>
            <a:endParaRPr lang="en-US" sz="1700" dirty="0"/>
          </a:p>
        </p:txBody>
      </p:sp>
    </p:spTree>
    <p:extLst>
      <p:ext uri="{BB962C8B-B14F-4D97-AF65-F5344CB8AC3E}">
        <p14:creationId xmlns:p14="http://schemas.microsoft.com/office/powerpoint/2010/main" val="2590251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Estate Planning:  Wills</a:t>
            </a:r>
          </a:p>
        </p:txBody>
      </p:sp>
      <p:sp>
        <p:nvSpPr>
          <p:cNvPr id="3" name="Content Placeholder 2"/>
          <p:cNvSpPr>
            <a:spLocks noGrp="1"/>
          </p:cNvSpPr>
          <p:nvPr>
            <p:ph idx="1"/>
          </p:nvPr>
        </p:nvSpPr>
        <p:spPr>
          <a:xfrm>
            <a:off x="1093168" y="1891970"/>
            <a:ext cx="7293023" cy="4778055"/>
          </a:xfrm>
        </p:spPr>
        <p:txBody>
          <a:bodyPr anchor="ctr">
            <a:normAutofit/>
          </a:bodyPr>
          <a:lstStyle/>
          <a:p>
            <a:pPr>
              <a:lnSpc>
                <a:spcPct val="90000"/>
              </a:lnSpc>
            </a:pPr>
            <a:r>
              <a:rPr lang="en-US" sz="1800" dirty="0"/>
              <a:t>Additional Considerations</a:t>
            </a:r>
          </a:p>
          <a:p>
            <a:pPr lvl="1">
              <a:lnSpc>
                <a:spcPct val="90000"/>
              </a:lnSpc>
            </a:pPr>
            <a:r>
              <a:rPr lang="en-US" sz="1800" u="sng" dirty="0"/>
              <a:t>Community vs. Separate Property</a:t>
            </a:r>
            <a:r>
              <a:rPr lang="en-US" sz="1800" dirty="0"/>
              <a:t> – can only donate separate property and testator’s portion of the community (not always as intuitive as you’d think); can also give an “expanded” spousal usufruct (for life, use of proceeds to </a:t>
            </a:r>
            <a:r>
              <a:rPr lang="en-US" sz="1800" dirty="0" err="1"/>
              <a:t>nonconsumables</a:t>
            </a:r>
            <a:r>
              <a:rPr lang="en-US" sz="1800" dirty="0"/>
              <a:t>, etc.)  </a:t>
            </a:r>
          </a:p>
          <a:p>
            <a:pPr lvl="1">
              <a:lnSpc>
                <a:spcPct val="90000"/>
              </a:lnSpc>
            </a:pPr>
            <a:r>
              <a:rPr lang="en-US" sz="1800" u="sng" dirty="0"/>
              <a:t>Forced Heirship</a:t>
            </a:r>
            <a:r>
              <a:rPr lang="en-US" sz="1800" dirty="0"/>
              <a:t> – children under 24 years or permanently mentally or physically disabled</a:t>
            </a:r>
          </a:p>
          <a:p>
            <a:pPr lvl="2">
              <a:lnSpc>
                <a:spcPct val="90000"/>
              </a:lnSpc>
            </a:pPr>
            <a:r>
              <a:rPr lang="en-US" sz="1800" dirty="0"/>
              <a:t>Law requires forced heirs to inherit regardless of the wishes of the testator (1/4 for 1 child; 1/2 for more than 1 child)</a:t>
            </a:r>
          </a:p>
          <a:p>
            <a:pPr lvl="2">
              <a:lnSpc>
                <a:spcPct val="90000"/>
              </a:lnSpc>
            </a:pPr>
            <a:r>
              <a:rPr lang="en-US" sz="1800" dirty="0"/>
              <a:t>However, La. Civil Code Art. 1499 provides an exception for a testamentary usufruct left to a surviving spouse – a practical method for avoiding the harsh results of forced heirship</a:t>
            </a:r>
          </a:p>
          <a:p>
            <a:pPr lvl="2">
              <a:lnSpc>
                <a:spcPct val="90000"/>
              </a:lnSpc>
            </a:pPr>
            <a:r>
              <a:rPr lang="en-US" sz="1800" dirty="0"/>
              <a:t>PRACTICE POINTER:  Always take into account forced heirship.  It could have a profound effect on the gifts left behind.</a:t>
            </a:r>
          </a:p>
          <a:p>
            <a:pPr lvl="1">
              <a:lnSpc>
                <a:spcPct val="90000"/>
              </a:lnSpc>
            </a:pPr>
            <a:r>
              <a:rPr lang="en-US" sz="1800" u="sng" dirty="0"/>
              <a:t>Avoiding Probate</a:t>
            </a:r>
            <a:r>
              <a:rPr lang="en-US" sz="1800" dirty="0"/>
              <a:t> – big in other states (especially where state taxes are concerned), but not a huge consideration in Louisiana; can be accomplished, but should depend on the client’s situation</a:t>
            </a:r>
          </a:p>
          <a:p>
            <a:pPr marL="457200" lvl="1" indent="0">
              <a:lnSpc>
                <a:spcPct val="90000"/>
              </a:lnSpc>
              <a:buNone/>
            </a:pPr>
            <a:endParaRPr lang="en-US" sz="1400" dirty="0"/>
          </a:p>
          <a:p>
            <a:pPr lvl="1">
              <a:lnSpc>
                <a:spcPct val="90000"/>
              </a:lnSpc>
            </a:pPr>
            <a:endParaRPr lang="en-US" sz="1400" dirty="0"/>
          </a:p>
        </p:txBody>
      </p:sp>
    </p:spTree>
    <p:extLst>
      <p:ext uri="{BB962C8B-B14F-4D97-AF65-F5344CB8AC3E}">
        <p14:creationId xmlns:p14="http://schemas.microsoft.com/office/powerpoint/2010/main" val="299455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0699" y="687480"/>
            <a:ext cx="5605629" cy="994172"/>
          </a:xfrm>
        </p:spPr>
        <p:txBody>
          <a:bodyPr>
            <a:normAutofit/>
          </a:bodyPr>
          <a:lstStyle/>
          <a:p>
            <a:r>
              <a:rPr lang="en-US" sz="3850"/>
              <a:t>Estate Planning:  Wills</a:t>
            </a:r>
          </a:p>
        </p:txBody>
      </p:sp>
      <p:sp>
        <p:nvSpPr>
          <p:cNvPr id="3" name="Content Placeholder 2"/>
          <p:cNvSpPr>
            <a:spLocks noGrp="1"/>
          </p:cNvSpPr>
          <p:nvPr>
            <p:ph idx="1"/>
          </p:nvPr>
        </p:nvSpPr>
        <p:spPr>
          <a:xfrm>
            <a:off x="71663" y="1828800"/>
            <a:ext cx="5885542" cy="4169227"/>
          </a:xfrm>
        </p:spPr>
        <p:txBody>
          <a:bodyPr anchor="ctr">
            <a:noAutofit/>
          </a:bodyPr>
          <a:lstStyle/>
          <a:p>
            <a:pPr lvl="1">
              <a:lnSpc>
                <a:spcPct val="90000"/>
              </a:lnSpc>
            </a:pPr>
            <a:r>
              <a:rPr lang="en-US" sz="1600" u="sng" dirty="0"/>
              <a:t>Coordination</a:t>
            </a:r>
            <a:r>
              <a:rPr lang="en-US" sz="1600" dirty="0"/>
              <a:t> – not all assets are passed through the estate</a:t>
            </a:r>
          </a:p>
          <a:p>
            <a:pPr lvl="2">
              <a:lnSpc>
                <a:spcPct val="90000"/>
              </a:lnSpc>
            </a:pPr>
            <a:r>
              <a:rPr lang="en-US" sz="1600" dirty="0"/>
              <a:t>Most retirement plans and life insurance policies flow to the designated beneficiaries of those plans or policies, and not to the heirs under the will  </a:t>
            </a:r>
          </a:p>
          <a:p>
            <a:pPr lvl="2">
              <a:lnSpc>
                <a:spcPct val="90000"/>
              </a:lnSpc>
            </a:pPr>
            <a:r>
              <a:rPr lang="en-US" sz="1600" dirty="0"/>
              <a:t>Includes 401(k) plans, pensions, many annuities, and most life insurance </a:t>
            </a:r>
          </a:p>
          <a:p>
            <a:pPr lvl="2">
              <a:lnSpc>
                <a:spcPct val="90000"/>
              </a:lnSpc>
            </a:pPr>
            <a:r>
              <a:rPr lang="en-US" sz="1600" dirty="0"/>
              <a:t>Must coordinate the assets flowing inside and outside of the will to ensure the desires of the client are met</a:t>
            </a:r>
          </a:p>
          <a:p>
            <a:pPr lvl="2">
              <a:lnSpc>
                <a:spcPct val="90000"/>
              </a:lnSpc>
            </a:pPr>
            <a:r>
              <a:rPr lang="en-US" sz="1600" dirty="0"/>
              <a:t>PRACTICE POINTER:  If the will contains a trust that is to be funded with retirement plans or life insurance flowing outside of the estate, the beneficiary designation should be the trustee or trust and not the individual(s).</a:t>
            </a:r>
          </a:p>
          <a:p>
            <a:pPr lvl="2">
              <a:lnSpc>
                <a:spcPct val="90000"/>
              </a:lnSpc>
            </a:pPr>
            <a:r>
              <a:rPr lang="en-US" sz="1600" dirty="0"/>
              <a:t>PRACTICE POINTER:  Be mindful of any governmental benefits that might be affected by a large inheritance. </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Person with Cane">
            <a:extLst>
              <a:ext uri="{FF2B5EF4-FFF2-40B4-BE49-F238E27FC236}">
                <a16:creationId xmlns:a16="http://schemas.microsoft.com/office/drawing/2014/main" id="{1EB6971D-7798-97CC-D82D-6C63FB04D7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95839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1417" y="1138036"/>
            <a:ext cx="4083287" cy="1402470"/>
          </a:xfrm>
        </p:spPr>
        <p:txBody>
          <a:bodyPr anchor="t">
            <a:normAutofit/>
          </a:bodyPr>
          <a:lstStyle/>
          <a:p>
            <a:r>
              <a:rPr lang="en-US" sz="3600" u="sng"/>
              <a:t>Topics Discussed</a:t>
            </a:r>
            <a:endParaRPr lang="en-US" sz="3600" u="sng" dirty="0"/>
          </a:p>
        </p:txBody>
      </p:sp>
      <p:pic>
        <p:nvPicPr>
          <p:cNvPr id="5" name="Picture 4" descr="Pen placed on top of a signature line">
            <a:extLst>
              <a:ext uri="{FF2B5EF4-FFF2-40B4-BE49-F238E27FC236}">
                <a16:creationId xmlns:a16="http://schemas.microsoft.com/office/drawing/2014/main" id="{8F953F8B-C26A-295B-B1BC-8F79FEC90C28}"/>
              </a:ext>
            </a:extLst>
          </p:cNvPr>
          <p:cNvPicPr>
            <a:picLocks noChangeAspect="1"/>
          </p:cNvPicPr>
          <p:nvPr/>
        </p:nvPicPr>
        <p:blipFill>
          <a:blip r:embed="rId2"/>
          <a:srcRect l="56146" r="6251" b="-1"/>
          <a:stretch>
            <a:fillRect/>
          </a:stretch>
        </p:blipFill>
        <p:spPr>
          <a:xfrm>
            <a:off x="20" y="10"/>
            <a:ext cx="3863363"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478772" y="871146"/>
            <a:ext cx="55270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2">
            <a:extLst>
              <a:ext uri="{FF2B5EF4-FFF2-40B4-BE49-F238E27FC236}">
                <a16:creationId xmlns:a16="http://schemas.microsoft.com/office/drawing/2014/main" id="{D6CF27A3-642F-24C8-B226-43496BE252EA}"/>
              </a:ext>
            </a:extLst>
          </p:cNvPr>
          <p:cNvGraphicFramePr>
            <a:graphicFrameLocks noGrp="1"/>
          </p:cNvGraphicFramePr>
          <p:nvPr>
            <p:ph idx="1"/>
            <p:extLst>
              <p:ext uri="{D42A27DB-BD31-4B8C-83A1-F6EECF244321}">
                <p14:modId xmlns:p14="http://schemas.microsoft.com/office/powerpoint/2010/main" val="3631282513"/>
              </p:ext>
            </p:extLst>
          </p:nvPr>
        </p:nvGraphicFramePr>
        <p:xfrm>
          <a:off x="4397873" y="2128757"/>
          <a:ext cx="4083287" cy="35912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796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sz="4700" dirty="0"/>
              <a:t>Estate Planning:  Wills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05000"/>
            <a:ext cx="7886700" cy="4251960"/>
          </a:xfrm>
        </p:spPr>
        <p:txBody>
          <a:bodyPr>
            <a:normAutofit fontScale="92500" lnSpcReduction="20000"/>
          </a:bodyPr>
          <a:lstStyle/>
          <a:p>
            <a:pPr marL="457200" lvl="1" indent="0">
              <a:lnSpc>
                <a:spcPct val="90000"/>
              </a:lnSpc>
              <a:buNone/>
            </a:pPr>
            <a:r>
              <a:rPr lang="en-US" sz="2000" u="sng" dirty="0"/>
              <a:t>Taxes</a:t>
            </a:r>
            <a:r>
              <a:rPr lang="en-US" sz="2000" dirty="0"/>
              <a:t> – when a client’s assets start to approach $15 million (or $30 million for a married  couple), taxes may become a concern</a:t>
            </a:r>
          </a:p>
          <a:p>
            <a:pPr lvl="2">
              <a:lnSpc>
                <a:spcPct val="90000"/>
              </a:lnSpc>
            </a:pPr>
            <a:r>
              <a:rPr lang="en-US" sz="2000" dirty="0"/>
              <a:t>No Louisiana estate tax</a:t>
            </a:r>
          </a:p>
          <a:p>
            <a:pPr lvl="2">
              <a:lnSpc>
                <a:spcPct val="90000"/>
              </a:lnSpc>
            </a:pPr>
            <a:r>
              <a:rPr lang="en-US" sz="2000" dirty="0"/>
              <a:t>2026 Federal credit will be $15 million for individuals (double for married couples, who can also now “inherit” the unused portion of the credit, if any)</a:t>
            </a:r>
          </a:p>
          <a:p>
            <a:pPr lvl="2">
              <a:lnSpc>
                <a:spcPct val="90000"/>
              </a:lnSpc>
            </a:pPr>
            <a:r>
              <a:rPr lang="en-US" sz="2000" dirty="0"/>
              <a:t>The current law is favorable to most individuals, but some wealthy clients could face a serious tax bill – so caution should be taken</a:t>
            </a:r>
          </a:p>
          <a:p>
            <a:pPr lvl="2">
              <a:lnSpc>
                <a:spcPct val="90000"/>
              </a:lnSpc>
            </a:pPr>
            <a:r>
              <a:rPr lang="en-US" sz="2000" dirty="0"/>
              <a:t>PRACTICE POINTER:  Life insurance and retirement plans, which do not typically pass through the estate, are none the less counted against the federal tax credit.</a:t>
            </a:r>
          </a:p>
          <a:p>
            <a:pPr lvl="2">
              <a:lnSpc>
                <a:spcPct val="90000"/>
              </a:lnSpc>
            </a:pPr>
            <a:r>
              <a:rPr lang="en-US" sz="2000" dirty="0"/>
              <a:t>PRACTICE POINTER:  Although the estate tax is currently favorable, when transferring immovable property, do so with proper values to maximize the basis step-up that occurs at death (reduce taxes due when your client sells property later).    </a:t>
            </a:r>
          </a:p>
          <a:p>
            <a:pPr lvl="2">
              <a:lnSpc>
                <a:spcPct val="90000"/>
              </a:lnSpc>
            </a:pPr>
            <a:r>
              <a:rPr lang="en-US" sz="2000" dirty="0"/>
              <a:t>PRACTICE POINTER: Clients can currently give up to $19 thousand dollars to any individual they desire; great way to get rid of excess cash</a:t>
            </a:r>
          </a:p>
          <a:p>
            <a:pPr marL="914400" lvl="2" indent="0">
              <a:lnSpc>
                <a:spcPct val="90000"/>
              </a:lnSpc>
              <a:buNone/>
            </a:pPr>
            <a:endParaRPr lang="en-US" sz="1600" dirty="0"/>
          </a:p>
        </p:txBody>
      </p:sp>
    </p:spTree>
    <p:extLst>
      <p:ext uri="{BB962C8B-B14F-4D97-AF65-F5344CB8AC3E}">
        <p14:creationId xmlns:p14="http://schemas.microsoft.com/office/powerpoint/2010/main" val="275657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548640"/>
            <a:ext cx="2700645" cy="5431536"/>
          </a:xfrm>
        </p:spPr>
        <p:txBody>
          <a:bodyPr>
            <a:normAutofit/>
          </a:bodyPr>
          <a:lstStyle/>
          <a:p>
            <a:r>
              <a:rPr lang="en-US" sz="4700"/>
              <a:t>Estate Planning:  Wills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7917" y="3261001"/>
            <a:ext cx="4480560" cy="13716"/>
          </a:xfrm>
          <a:custGeom>
            <a:avLst/>
            <a:gdLst>
              <a:gd name="connsiteX0" fmla="*/ 0 w 4480560"/>
              <a:gd name="connsiteY0" fmla="*/ 0 h 13716"/>
              <a:gd name="connsiteX1" fmla="*/ 595274 w 4480560"/>
              <a:gd name="connsiteY1" fmla="*/ 0 h 13716"/>
              <a:gd name="connsiteX2" fmla="*/ 1100938 w 4480560"/>
              <a:gd name="connsiteY2" fmla="*/ 0 h 13716"/>
              <a:gd name="connsiteX3" fmla="*/ 1651406 w 4480560"/>
              <a:gd name="connsiteY3" fmla="*/ 0 h 13716"/>
              <a:gd name="connsiteX4" fmla="*/ 2336292 w 4480560"/>
              <a:gd name="connsiteY4" fmla="*/ 0 h 13716"/>
              <a:gd name="connsiteX5" fmla="*/ 2931566 w 4480560"/>
              <a:gd name="connsiteY5" fmla="*/ 0 h 13716"/>
              <a:gd name="connsiteX6" fmla="*/ 3482035 w 4480560"/>
              <a:gd name="connsiteY6" fmla="*/ 0 h 13716"/>
              <a:gd name="connsiteX7" fmla="*/ 4480560 w 4480560"/>
              <a:gd name="connsiteY7" fmla="*/ 0 h 13716"/>
              <a:gd name="connsiteX8" fmla="*/ 4480560 w 4480560"/>
              <a:gd name="connsiteY8" fmla="*/ 13716 h 13716"/>
              <a:gd name="connsiteX9" fmla="*/ 3840480 w 4480560"/>
              <a:gd name="connsiteY9" fmla="*/ 13716 h 13716"/>
              <a:gd name="connsiteX10" fmla="*/ 3290011 w 4480560"/>
              <a:gd name="connsiteY10" fmla="*/ 13716 h 13716"/>
              <a:gd name="connsiteX11" fmla="*/ 2560320 w 4480560"/>
              <a:gd name="connsiteY11" fmla="*/ 13716 h 13716"/>
              <a:gd name="connsiteX12" fmla="*/ 1965046 w 4480560"/>
              <a:gd name="connsiteY12" fmla="*/ 13716 h 13716"/>
              <a:gd name="connsiteX13" fmla="*/ 1459382 w 4480560"/>
              <a:gd name="connsiteY13" fmla="*/ 13716 h 13716"/>
              <a:gd name="connsiteX14" fmla="*/ 774497 w 4480560"/>
              <a:gd name="connsiteY14" fmla="*/ 13716 h 13716"/>
              <a:gd name="connsiteX15" fmla="*/ 0 w 4480560"/>
              <a:gd name="connsiteY15" fmla="*/ 13716 h 13716"/>
              <a:gd name="connsiteX16" fmla="*/ 0 w 4480560"/>
              <a:gd name="connsiteY1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3716"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273" y="3379"/>
                  <a:pt x="4480768" y="9289"/>
                  <a:pt x="4480560" y="13716"/>
                </a:cubicBezTo>
                <a:cubicBezTo>
                  <a:pt x="4314132" y="10352"/>
                  <a:pt x="4028383" y="32060"/>
                  <a:pt x="3840480" y="13716"/>
                </a:cubicBezTo>
                <a:cubicBezTo>
                  <a:pt x="3652577" y="-4628"/>
                  <a:pt x="3547615" y="-1724"/>
                  <a:pt x="3290011" y="13716"/>
                </a:cubicBezTo>
                <a:cubicBezTo>
                  <a:pt x="3032407" y="29156"/>
                  <a:pt x="2830268" y="4147"/>
                  <a:pt x="2560320" y="13716"/>
                </a:cubicBezTo>
                <a:cubicBezTo>
                  <a:pt x="2290372" y="23285"/>
                  <a:pt x="2147422" y="2156"/>
                  <a:pt x="1965046" y="13716"/>
                </a:cubicBezTo>
                <a:cubicBezTo>
                  <a:pt x="1782670" y="25276"/>
                  <a:pt x="1689791" y="36108"/>
                  <a:pt x="1459382" y="13716"/>
                </a:cubicBezTo>
                <a:cubicBezTo>
                  <a:pt x="1228973" y="-8676"/>
                  <a:pt x="915486" y="31929"/>
                  <a:pt x="774497" y="13716"/>
                </a:cubicBezTo>
                <a:cubicBezTo>
                  <a:pt x="633508" y="-4497"/>
                  <a:pt x="361442" y="-15679"/>
                  <a:pt x="0" y="13716"/>
                </a:cubicBezTo>
                <a:cubicBezTo>
                  <a:pt x="-362" y="8190"/>
                  <a:pt x="-434" y="6098"/>
                  <a:pt x="0" y="0"/>
                </a:cubicBezTo>
                <a:close/>
              </a:path>
              <a:path w="4480560" h="13716"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0360" y="3832"/>
                  <a:pt x="4481152" y="9314"/>
                  <a:pt x="4480560" y="13716"/>
                </a:cubicBezTo>
                <a:cubicBezTo>
                  <a:pt x="4279652" y="-11422"/>
                  <a:pt x="4200762" y="36994"/>
                  <a:pt x="3930091" y="13716"/>
                </a:cubicBezTo>
                <a:cubicBezTo>
                  <a:pt x="3659420" y="-9562"/>
                  <a:pt x="3456052" y="17722"/>
                  <a:pt x="3290011" y="13716"/>
                </a:cubicBezTo>
                <a:cubicBezTo>
                  <a:pt x="3123970" y="9710"/>
                  <a:pt x="2882392" y="28246"/>
                  <a:pt x="2649931" y="13716"/>
                </a:cubicBezTo>
                <a:cubicBezTo>
                  <a:pt x="2417470" y="-814"/>
                  <a:pt x="2238426" y="2765"/>
                  <a:pt x="2054657" y="13716"/>
                </a:cubicBezTo>
                <a:cubicBezTo>
                  <a:pt x="1870888" y="24667"/>
                  <a:pt x="1566368" y="40468"/>
                  <a:pt x="1324966" y="13716"/>
                </a:cubicBezTo>
                <a:cubicBezTo>
                  <a:pt x="1083564" y="-13036"/>
                  <a:pt x="787410" y="6374"/>
                  <a:pt x="595274" y="13716"/>
                </a:cubicBezTo>
                <a:cubicBezTo>
                  <a:pt x="403138" y="21058"/>
                  <a:pt x="169622" y="5927"/>
                  <a:pt x="0" y="13716"/>
                </a:cubicBezTo>
                <a:cubicBezTo>
                  <a:pt x="-475" y="8699"/>
                  <a:pt x="-565" y="440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44813" y="713232"/>
            <a:ext cx="4668251" cy="5431536"/>
          </a:xfrm>
        </p:spPr>
        <p:txBody>
          <a:bodyPr anchor="ctr">
            <a:normAutofit/>
          </a:bodyPr>
          <a:lstStyle/>
          <a:p>
            <a:pPr lvl="1"/>
            <a:r>
              <a:rPr lang="en-US" sz="2000" u="sng" dirty="0"/>
              <a:t>Miscellaneous Issues</a:t>
            </a:r>
          </a:p>
          <a:p>
            <a:pPr lvl="2"/>
            <a:r>
              <a:rPr lang="en-US" sz="2000" dirty="0"/>
              <a:t>It is a good idea to include alternative heirs in a will.  It is impossible to determine which heir(s) will predecease the testator. </a:t>
            </a:r>
          </a:p>
          <a:p>
            <a:pPr lvl="2"/>
            <a:r>
              <a:rPr lang="en-US" sz="2000" dirty="0"/>
              <a:t>You can choose an executor/executrix in the will, which is generally respected by the courts.  The same goes for the trustee of a trust.</a:t>
            </a:r>
          </a:p>
          <a:p>
            <a:pPr lvl="2"/>
            <a:r>
              <a:rPr lang="en-US" sz="2000" dirty="0"/>
              <a:t>Unless the client indicates otherwise, all wills should contain an election to be </a:t>
            </a:r>
            <a:r>
              <a:rPr lang="en-US" sz="2000" b="1" i="1" dirty="0"/>
              <a:t>independently</a:t>
            </a:r>
            <a:r>
              <a:rPr lang="en-US" sz="2000" dirty="0"/>
              <a:t> administered </a:t>
            </a:r>
          </a:p>
          <a:p>
            <a:pPr lvl="3"/>
            <a:r>
              <a:rPr lang="en-US" dirty="0"/>
              <a:t>Saves time and money!</a:t>
            </a:r>
          </a:p>
          <a:p>
            <a:pPr lvl="2"/>
            <a:endParaRPr lang="en-US" sz="1900" dirty="0"/>
          </a:p>
        </p:txBody>
      </p:sp>
    </p:spTree>
    <p:extLst>
      <p:ext uri="{BB962C8B-B14F-4D97-AF65-F5344CB8AC3E}">
        <p14:creationId xmlns:p14="http://schemas.microsoft.com/office/powerpoint/2010/main" val="3580135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en-US">
                <a:solidFill>
                  <a:srgbClr val="FFFFFF"/>
                </a:solidFill>
              </a:rPr>
              <a:t>Estate Planning:  POAs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a:lnSpc>
                <a:spcPct val="90000"/>
              </a:lnSpc>
            </a:pPr>
            <a:r>
              <a:rPr lang="en-US" sz="2700"/>
              <a:t>A power of attorney (POA) allows someone (the “agent”) to make decisions, take actions, and execute documents on behalf of another (the “principal”).  </a:t>
            </a:r>
          </a:p>
          <a:p>
            <a:pPr>
              <a:lnSpc>
                <a:spcPct val="90000"/>
              </a:lnSpc>
            </a:pPr>
            <a:r>
              <a:rPr lang="en-US" sz="2700"/>
              <a:t>Generally governed by the law of mandate contained in the La. Civil Code (Art. 2989, </a:t>
            </a:r>
            <a:r>
              <a:rPr lang="en-US" sz="2700" i="1"/>
              <a:t>et seq</a:t>
            </a:r>
            <a:r>
              <a:rPr lang="en-US" sz="2700"/>
              <a:t>.).</a:t>
            </a:r>
          </a:p>
          <a:p>
            <a:pPr>
              <a:lnSpc>
                <a:spcPct val="90000"/>
              </a:lnSpc>
            </a:pPr>
            <a:r>
              <a:rPr lang="en-US" sz="2700"/>
              <a:t>While a will provides benefits at death, a </a:t>
            </a:r>
            <a:r>
              <a:rPr lang="en-US" sz="2700" err="1"/>
              <a:t>POA</a:t>
            </a:r>
            <a:r>
              <a:rPr lang="en-US" sz="2700"/>
              <a:t> provides benefits during the principal’s lifetime.</a:t>
            </a:r>
          </a:p>
        </p:txBody>
      </p:sp>
    </p:spTree>
    <p:extLst>
      <p:ext uri="{BB962C8B-B14F-4D97-AF65-F5344CB8AC3E}">
        <p14:creationId xmlns:p14="http://schemas.microsoft.com/office/powerpoint/2010/main" val="1703991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sz="4700"/>
              <a:t>Estate Planning:  POAs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en-US" sz="1900"/>
              <a:t>Form </a:t>
            </a:r>
          </a:p>
          <a:p>
            <a:pPr lvl="1"/>
            <a:r>
              <a:rPr lang="en-US" sz="1900"/>
              <a:t>No specific form is required </a:t>
            </a:r>
            <a:r>
              <a:rPr lang="en-US" sz="1900" b="1" i="1"/>
              <a:t>unless</a:t>
            </a:r>
            <a:r>
              <a:rPr lang="en-US" sz="1900"/>
              <a:t> the law prescribes a certain form for a particular act.  La. Civil Code Art. 2993.</a:t>
            </a:r>
          </a:p>
          <a:p>
            <a:pPr lvl="1"/>
            <a:r>
              <a:rPr lang="en-US" sz="1900"/>
              <a:t>Express authority required:</a:t>
            </a:r>
          </a:p>
          <a:p>
            <a:pPr lvl="2"/>
            <a:r>
              <a:rPr lang="en-US" sz="1900"/>
              <a:t>Alienate, acquire, encumber, or lease a thing (but the specific thing does not need to be identified)</a:t>
            </a:r>
          </a:p>
          <a:p>
            <a:pPr lvl="2"/>
            <a:r>
              <a:rPr lang="en-US" sz="1900"/>
              <a:t>Various matters set forth in La. Civil Code Art. 2997, including making health care decisions</a:t>
            </a:r>
          </a:p>
          <a:p>
            <a:pPr lvl="1"/>
            <a:r>
              <a:rPr lang="en-US" sz="1900"/>
              <a:t>PRACTICE POINTER:  Often advisable to simply have the POA in an authentic form since this is the most restrictive under law.</a:t>
            </a:r>
          </a:p>
          <a:p>
            <a:pPr lvl="2"/>
            <a:endParaRPr lang="en-US" sz="1900"/>
          </a:p>
        </p:txBody>
      </p:sp>
    </p:spTree>
    <p:extLst>
      <p:ext uri="{BB962C8B-B14F-4D97-AF65-F5344CB8AC3E}">
        <p14:creationId xmlns:p14="http://schemas.microsoft.com/office/powerpoint/2010/main" val="3343906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en-US">
                <a:solidFill>
                  <a:srgbClr val="FFFFFF"/>
                </a:solidFill>
              </a:rPr>
              <a:t>Estate Planning:  POAs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200400" y="591343"/>
            <a:ext cx="5179868" cy="5585619"/>
          </a:xfrm>
        </p:spPr>
        <p:txBody>
          <a:bodyPr anchor="ctr">
            <a:noAutofit/>
          </a:bodyPr>
          <a:lstStyle/>
          <a:p>
            <a:pPr>
              <a:lnSpc>
                <a:spcPct val="90000"/>
              </a:lnSpc>
            </a:pPr>
            <a:r>
              <a:rPr lang="en-US" sz="2000" dirty="0"/>
              <a:t>Uses and Functions</a:t>
            </a:r>
          </a:p>
          <a:p>
            <a:pPr lvl="1">
              <a:lnSpc>
                <a:spcPct val="90000"/>
              </a:lnSpc>
            </a:pPr>
            <a:r>
              <a:rPr lang="en-US" sz="2000" dirty="0"/>
              <a:t>Allows an agent to carry on your business should you be incapacitated (“durable”)</a:t>
            </a:r>
          </a:p>
          <a:p>
            <a:pPr lvl="2">
              <a:lnSpc>
                <a:spcPct val="90000"/>
              </a:lnSpc>
            </a:pPr>
            <a:r>
              <a:rPr lang="en-US" sz="2000" dirty="0"/>
              <a:t>Stop gap measure – if the incapacity persists, interdiction may become necessary</a:t>
            </a:r>
          </a:p>
          <a:p>
            <a:pPr lvl="2">
              <a:lnSpc>
                <a:spcPct val="90000"/>
              </a:lnSpc>
            </a:pPr>
            <a:r>
              <a:rPr lang="en-US" sz="2000" dirty="0"/>
              <a:t>Maintains the status quo </a:t>
            </a:r>
          </a:p>
          <a:p>
            <a:pPr lvl="1">
              <a:lnSpc>
                <a:spcPct val="90000"/>
              </a:lnSpc>
            </a:pPr>
            <a:r>
              <a:rPr lang="en-US" sz="2000" dirty="0"/>
              <a:t>Can provide for medical decisions, in addition to the typical financial decisions</a:t>
            </a:r>
          </a:p>
          <a:p>
            <a:pPr lvl="1">
              <a:lnSpc>
                <a:spcPct val="90000"/>
              </a:lnSpc>
            </a:pPr>
            <a:r>
              <a:rPr lang="en-US" sz="2000" dirty="0"/>
              <a:t>Can also provide for protections to abuse of power, such as a co-agents or being conditioned upon disability (“springing” POA)</a:t>
            </a:r>
          </a:p>
          <a:p>
            <a:pPr lvl="1">
              <a:lnSpc>
                <a:spcPct val="90000"/>
              </a:lnSpc>
            </a:pPr>
            <a:r>
              <a:rPr lang="en-US" sz="2000" dirty="0"/>
              <a:t>PRACTICE POINTER:  Clients should be aware of the broad nature of most POAs, especially where the agent is not a spouse or child.  </a:t>
            </a:r>
            <a:r>
              <a:rPr lang="en-US" sz="2000" b="1" i="1" dirty="0"/>
              <a:t>A POA is much easier to give than it is to cancel!</a:t>
            </a:r>
          </a:p>
        </p:txBody>
      </p:sp>
    </p:spTree>
    <p:extLst>
      <p:ext uri="{BB962C8B-B14F-4D97-AF65-F5344CB8AC3E}">
        <p14:creationId xmlns:p14="http://schemas.microsoft.com/office/powerpoint/2010/main" val="1236030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r>
              <a:rPr lang="en-US" sz="3500">
                <a:solidFill>
                  <a:srgbClr val="FFFFFF"/>
                </a:solidFill>
              </a:rPr>
              <a:t>Estate Planning:  Trusts</a:t>
            </a:r>
          </a:p>
        </p:txBody>
      </p:sp>
      <p:graphicFrame>
        <p:nvGraphicFramePr>
          <p:cNvPr id="5" name="Content Placeholder 2">
            <a:extLst>
              <a:ext uri="{FF2B5EF4-FFF2-40B4-BE49-F238E27FC236}">
                <a16:creationId xmlns:a16="http://schemas.microsoft.com/office/drawing/2014/main" id="{180BD754-0C07-0D1D-B74E-88F8B69A4DF7}"/>
              </a:ext>
            </a:extLst>
          </p:cNvPr>
          <p:cNvGraphicFramePr>
            <a:graphicFrameLocks noGrp="1"/>
          </p:cNvGraphicFramePr>
          <p:nvPr>
            <p:ph idx="1"/>
            <p:extLst>
              <p:ext uri="{D42A27DB-BD31-4B8C-83A1-F6EECF244321}">
                <p14:modId xmlns:p14="http://schemas.microsoft.com/office/powerpoint/2010/main" val="3588628668"/>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0995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Estate Planning:  Trusts</a:t>
            </a:r>
          </a:p>
        </p:txBody>
      </p:sp>
      <p:sp>
        <p:nvSpPr>
          <p:cNvPr id="3" name="Content Placeholder 2"/>
          <p:cNvSpPr>
            <a:spLocks noGrp="1"/>
          </p:cNvSpPr>
          <p:nvPr>
            <p:ph idx="1"/>
          </p:nvPr>
        </p:nvSpPr>
        <p:spPr>
          <a:xfrm>
            <a:off x="925486" y="1894518"/>
            <a:ext cx="7293023" cy="4668944"/>
          </a:xfrm>
        </p:spPr>
        <p:txBody>
          <a:bodyPr anchor="ctr">
            <a:normAutofit/>
          </a:bodyPr>
          <a:lstStyle/>
          <a:p>
            <a:pPr marL="0" indent="0">
              <a:lnSpc>
                <a:spcPct val="90000"/>
              </a:lnSpc>
              <a:buNone/>
            </a:pPr>
            <a:r>
              <a:rPr lang="en-US" sz="2000" dirty="0"/>
              <a:t>Most Common Types</a:t>
            </a:r>
          </a:p>
          <a:p>
            <a:pPr lvl="1">
              <a:lnSpc>
                <a:spcPct val="90000"/>
              </a:lnSpc>
            </a:pPr>
            <a:r>
              <a:rPr lang="en-US" sz="2000" u="sng" dirty="0"/>
              <a:t>Testamentary Trusts</a:t>
            </a:r>
            <a:r>
              <a:rPr lang="en-US" sz="2000" dirty="0"/>
              <a:t> – these are trusts created in a will</a:t>
            </a:r>
          </a:p>
          <a:p>
            <a:pPr lvl="2">
              <a:lnSpc>
                <a:spcPct val="90000"/>
              </a:lnSpc>
            </a:pPr>
            <a:r>
              <a:rPr lang="en-US" sz="2000" dirty="0"/>
              <a:t>Generally, these trusts are created to protect minors in the event of the deaths of a parent(s).</a:t>
            </a:r>
          </a:p>
          <a:p>
            <a:pPr lvl="2">
              <a:lnSpc>
                <a:spcPct val="90000"/>
              </a:lnSpc>
            </a:pPr>
            <a:r>
              <a:rPr lang="en-US" sz="2000" dirty="0"/>
              <a:t>As with most trusts, can have spendthrift protections</a:t>
            </a:r>
          </a:p>
          <a:p>
            <a:pPr lvl="1">
              <a:lnSpc>
                <a:spcPct val="90000"/>
              </a:lnSpc>
            </a:pPr>
            <a:r>
              <a:rPr lang="en-US" sz="2000" u="sng" dirty="0"/>
              <a:t>Special Needs Trusts</a:t>
            </a:r>
            <a:r>
              <a:rPr lang="en-US" sz="2000" dirty="0"/>
              <a:t> – these are specially designed trusts that allow the beneficiary to get some benefit from trust property, while maintaining certain governmental benefits that might otherwise be lost</a:t>
            </a:r>
          </a:p>
          <a:p>
            <a:pPr lvl="1">
              <a:lnSpc>
                <a:spcPct val="90000"/>
              </a:lnSpc>
            </a:pPr>
            <a:r>
              <a:rPr lang="en-US" sz="2000" u="sng" dirty="0"/>
              <a:t>Irrevocable Life Insurance Trust (ILIT)</a:t>
            </a:r>
            <a:r>
              <a:rPr lang="en-US" sz="2000" dirty="0"/>
              <a:t> – these are trusts that receive life insurance proceeds on the life of the decedent but, due to their structure, are not counted toward the total estate of the decedent (</a:t>
            </a:r>
            <a:r>
              <a:rPr lang="en-US" sz="2000" dirty="0" err="1"/>
              <a:t>ie</a:t>
            </a:r>
            <a:r>
              <a:rPr lang="en-US" sz="2000" dirty="0"/>
              <a:t>, the $5.43 million threshold)</a:t>
            </a:r>
          </a:p>
          <a:p>
            <a:pPr lvl="2">
              <a:lnSpc>
                <a:spcPct val="90000"/>
              </a:lnSpc>
            </a:pPr>
            <a:r>
              <a:rPr lang="en-US" sz="2000" dirty="0"/>
              <a:t>Possibly the best estate planning technique because it allows a client a tremendous amount of leverage  </a:t>
            </a:r>
          </a:p>
          <a:p>
            <a:pPr lvl="1">
              <a:lnSpc>
                <a:spcPct val="90000"/>
              </a:lnSpc>
            </a:pPr>
            <a:endParaRPr lang="en-US" sz="1700" dirty="0"/>
          </a:p>
        </p:txBody>
      </p:sp>
    </p:spTree>
    <p:extLst>
      <p:ext uri="{BB962C8B-B14F-4D97-AF65-F5344CB8AC3E}">
        <p14:creationId xmlns:p14="http://schemas.microsoft.com/office/powerpoint/2010/main" val="2473204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457037" cy="1554480"/>
          </a:xfrm>
        </p:spPr>
        <p:txBody>
          <a:bodyPr anchor="ctr">
            <a:normAutofit/>
          </a:bodyPr>
          <a:lstStyle/>
          <a:p>
            <a:r>
              <a:rPr lang="en-US" sz="4200"/>
              <a:t>Estate Planning:  Trusts</a:t>
            </a:r>
          </a:p>
        </p:txBody>
      </p:sp>
      <p:sp>
        <p:nvSpPr>
          <p:cNvPr id="3" name="Content Placeholder 2"/>
          <p:cNvSpPr>
            <a:spLocks noGrp="1"/>
          </p:cNvSpPr>
          <p:nvPr>
            <p:ph idx="1"/>
          </p:nvPr>
        </p:nvSpPr>
        <p:spPr>
          <a:xfrm>
            <a:off x="783771" y="3017522"/>
            <a:ext cx="7455989" cy="3124658"/>
          </a:xfrm>
        </p:spPr>
        <p:txBody>
          <a:bodyPr anchor="ctr">
            <a:noAutofit/>
          </a:bodyPr>
          <a:lstStyle/>
          <a:p>
            <a:pPr marL="0" indent="0">
              <a:lnSpc>
                <a:spcPct val="90000"/>
              </a:lnSpc>
              <a:buNone/>
            </a:pPr>
            <a:r>
              <a:rPr lang="en-US" sz="2000" dirty="0"/>
              <a:t>Client Misconceptions</a:t>
            </a:r>
          </a:p>
          <a:p>
            <a:pPr lvl="1">
              <a:lnSpc>
                <a:spcPct val="90000"/>
              </a:lnSpc>
            </a:pPr>
            <a:r>
              <a:rPr lang="en-US" sz="2000" u="sng" dirty="0"/>
              <a:t>Taxes</a:t>
            </a:r>
            <a:r>
              <a:rPr lang="en-US" sz="2000" dirty="0"/>
              <a:t> – Trusts are taxed.  Although trusts can sometimes be used to save taxes, they are subject to income tax (and at a high rate!).</a:t>
            </a:r>
          </a:p>
          <a:p>
            <a:pPr lvl="1">
              <a:lnSpc>
                <a:spcPct val="90000"/>
              </a:lnSpc>
            </a:pPr>
            <a:r>
              <a:rPr lang="en-US" sz="2000" u="sng" dirty="0"/>
              <a:t>Irrevocable</a:t>
            </a:r>
            <a:r>
              <a:rPr lang="en-US" sz="2000" dirty="0"/>
              <a:t> – In many cases, especially where tax savings are desired, property placed into the trust cannot be recovered…ever!</a:t>
            </a:r>
          </a:p>
          <a:p>
            <a:pPr lvl="1">
              <a:lnSpc>
                <a:spcPct val="90000"/>
              </a:lnSpc>
            </a:pPr>
            <a:r>
              <a:rPr lang="en-US" sz="2000" u="sng" dirty="0"/>
              <a:t>Untouchable</a:t>
            </a:r>
            <a:r>
              <a:rPr lang="en-US" sz="2000" dirty="0"/>
              <a:t> – While most Louisiana trusts enjoy spendthrift protection, some do not (such as a self-settled trust).  Creditors can sometimes pierce the trust and get to its assets.</a:t>
            </a:r>
          </a:p>
          <a:p>
            <a:pPr lvl="1">
              <a:lnSpc>
                <a:spcPct val="90000"/>
              </a:lnSpc>
            </a:pPr>
            <a:r>
              <a:rPr lang="en-US" sz="2000" u="sng" dirty="0"/>
              <a:t>Trustee</a:t>
            </a:r>
            <a:r>
              <a:rPr lang="en-US" sz="2000" dirty="0"/>
              <a:t> – Depending on the desired benefits, the client cannot always serve as trustee.  A third party is often required.   </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527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6250" y="640823"/>
            <a:ext cx="2563994" cy="5583148"/>
          </a:xfrm>
        </p:spPr>
        <p:txBody>
          <a:bodyPr anchor="ctr">
            <a:normAutofit/>
          </a:bodyPr>
          <a:lstStyle/>
          <a:p>
            <a:r>
              <a:rPr lang="en-US" sz="4700"/>
              <a:t>Estate Planning:  Living Wills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DEB9E81-DA93-B864-32F1-1B22EB1D0A19}"/>
              </a:ext>
            </a:extLst>
          </p:cNvPr>
          <p:cNvGraphicFramePr>
            <a:graphicFrameLocks noGrp="1"/>
          </p:cNvGraphicFramePr>
          <p:nvPr>
            <p:ph idx="1"/>
            <p:extLst>
              <p:ext uri="{D42A27DB-BD31-4B8C-83A1-F6EECF244321}">
                <p14:modId xmlns:p14="http://schemas.microsoft.com/office/powerpoint/2010/main" val="2340875853"/>
              </p:ext>
            </p:extLst>
          </p:nvPr>
        </p:nvGraphicFramePr>
        <p:xfrm>
          <a:off x="3486013" y="640822"/>
          <a:ext cx="5175384"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5577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02888-EECF-F3D4-C8F9-E75F4E2B4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7CE78-A770-DC32-44AF-B67B66933829}"/>
              </a:ext>
            </a:extLst>
          </p:cNvPr>
          <p:cNvSpPr>
            <a:spLocks noGrp="1"/>
          </p:cNvSpPr>
          <p:nvPr>
            <p:ph type="title"/>
          </p:nvPr>
        </p:nvSpPr>
        <p:spPr/>
        <p:txBody>
          <a:bodyPr/>
          <a:lstStyle/>
          <a:p>
            <a:r>
              <a:rPr lang="en-US" dirty="0">
                <a:solidFill>
                  <a:srgbClr val="0070C0"/>
                </a:solidFill>
              </a:rPr>
              <a:t>Questions</a:t>
            </a:r>
          </a:p>
        </p:txBody>
      </p:sp>
      <p:pic>
        <p:nvPicPr>
          <p:cNvPr id="4" name="Content Placeholder 3">
            <a:extLst>
              <a:ext uri="{FF2B5EF4-FFF2-40B4-BE49-F238E27FC236}">
                <a16:creationId xmlns:a16="http://schemas.microsoft.com/office/drawing/2014/main" id="{DCA2C9A1-66BD-DEDF-68CC-1E949CFF992D}"/>
              </a:ext>
            </a:extLst>
          </p:cNvPr>
          <p:cNvPicPr>
            <a:picLocks noGrp="1" noChangeAspect="1"/>
          </p:cNvPicPr>
          <p:nvPr>
            <p:ph idx="1"/>
          </p:nvPr>
        </p:nvPicPr>
        <p:blipFill>
          <a:blip r:embed="rId2"/>
          <a:stretch>
            <a:fillRect/>
          </a:stretch>
        </p:blipFill>
        <p:spPr>
          <a:xfrm>
            <a:off x="1732469" y="2057400"/>
            <a:ext cx="5679062" cy="2986087"/>
          </a:xfrm>
          <a:prstGeom prst="rect">
            <a:avLst/>
          </a:prstGeom>
        </p:spPr>
      </p:pic>
    </p:spTree>
    <p:extLst>
      <p:ext uri="{BB962C8B-B14F-4D97-AF65-F5344CB8AC3E}">
        <p14:creationId xmlns:p14="http://schemas.microsoft.com/office/powerpoint/2010/main" val="262445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16" y="-2"/>
            <a:ext cx="2601176"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rot="16200000">
            <a:off x="-994410" y="1947672"/>
            <a:ext cx="4471416" cy="2788920"/>
          </a:xfrm>
        </p:spPr>
        <p:txBody>
          <a:bodyPr anchor="ctr">
            <a:normAutofit/>
          </a:bodyPr>
          <a:lstStyle/>
          <a:p>
            <a:pPr algn="l"/>
            <a:r>
              <a:rPr lang="en-US" sz="4200">
                <a:solidFill>
                  <a:schemeClr val="bg1"/>
                </a:solidFill>
              </a:rPr>
              <a:t>Wills</a:t>
            </a:r>
          </a:p>
        </p:txBody>
      </p:sp>
      <p:graphicFrame>
        <p:nvGraphicFramePr>
          <p:cNvPr id="5" name="Content Placeholder 2">
            <a:extLst>
              <a:ext uri="{FF2B5EF4-FFF2-40B4-BE49-F238E27FC236}">
                <a16:creationId xmlns:a16="http://schemas.microsoft.com/office/drawing/2014/main" id="{58F8989C-457B-2C98-B18B-51454148C1B6}"/>
              </a:ext>
            </a:extLst>
          </p:cNvPr>
          <p:cNvGraphicFramePr>
            <a:graphicFrameLocks noGrp="1"/>
          </p:cNvGraphicFramePr>
          <p:nvPr>
            <p:ph idx="1"/>
            <p:extLst>
              <p:ext uri="{D42A27DB-BD31-4B8C-83A1-F6EECF244321}">
                <p14:modId xmlns:p14="http://schemas.microsoft.com/office/powerpoint/2010/main" val="1819046037"/>
              </p:ext>
            </p:extLst>
          </p:nvPr>
        </p:nvGraphicFramePr>
        <p:xfrm>
          <a:off x="2845722" y="288758"/>
          <a:ext cx="5669628"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8293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sz="4700"/>
              <a:t>Wills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lnSpcReduction="10000"/>
          </a:bodyPr>
          <a:lstStyle/>
          <a:p>
            <a:r>
              <a:rPr lang="en-US" sz="2400" dirty="0"/>
              <a:t>Basic Requirements</a:t>
            </a:r>
          </a:p>
          <a:p>
            <a:pPr lvl="1"/>
            <a:r>
              <a:rPr lang="en-US" sz="2400" u="sng" dirty="0"/>
              <a:t>Capacity</a:t>
            </a:r>
            <a:r>
              <a:rPr lang="en-US" sz="2400" dirty="0"/>
              <a:t> – La. Civil Code Art. 1477:  “…person must also be able to comprehend generally the nature and consequences of the disposition….” </a:t>
            </a:r>
          </a:p>
          <a:p>
            <a:pPr lvl="2"/>
            <a:r>
              <a:rPr lang="en-US" dirty="0"/>
              <a:t>Understand what you are doing</a:t>
            </a:r>
          </a:p>
          <a:p>
            <a:pPr lvl="2"/>
            <a:r>
              <a:rPr lang="en-US" dirty="0"/>
              <a:t>Fraud, duress, and undue influence can nullify a will</a:t>
            </a:r>
          </a:p>
          <a:p>
            <a:pPr lvl="2"/>
            <a:r>
              <a:rPr lang="en-US" dirty="0"/>
              <a:t>PRACTICE POINTER:  Be careful when preparing will for those on their “death bed” or with obvious mental limitations. </a:t>
            </a:r>
          </a:p>
          <a:p>
            <a:pPr marL="514350" lvl="1" indent="0">
              <a:buNone/>
            </a:pPr>
            <a:r>
              <a:rPr lang="en-US" sz="2400" b="1" i="1" dirty="0"/>
              <a:t>“I helped mom (or dad), so she (he) wants me to get everything.”</a:t>
            </a:r>
          </a:p>
          <a:p>
            <a:pPr lvl="2"/>
            <a:endParaRPr lang="en-US" sz="1900" dirty="0"/>
          </a:p>
          <a:p>
            <a:pPr lvl="2"/>
            <a:endParaRPr lang="en-US" sz="1900" dirty="0"/>
          </a:p>
        </p:txBody>
      </p:sp>
    </p:spTree>
    <p:extLst>
      <p:ext uri="{BB962C8B-B14F-4D97-AF65-F5344CB8AC3E}">
        <p14:creationId xmlns:p14="http://schemas.microsoft.com/office/powerpoint/2010/main" val="3293284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Wills</a:t>
            </a:r>
          </a:p>
        </p:txBody>
      </p:sp>
      <p:sp>
        <p:nvSpPr>
          <p:cNvPr id="3" name="Content Placeholder 2"/>
          <p:cNvSpPr>
            <a:spLocks noGrp="1"/>
          </p:cNvSpPr>
          <p:nvPr>
            <p:ph idx="1"/>
          </p:nvPr>
        </p:nvSpPr>
        <p:spPr>
          <a:xfrm>
            <a:off x="344512" y="2318196"/>
            <a:ext cx="8570887" cy="4082603"/>
          </a:xfrm>
        </p:spPr>
        <p:txBody>
          <a:bodyPr anchor="ctr">
            <a:normAutofit lnSpcReduction="10000"/>
          </a:bodyPr>
          <a:lstStyle/>
          <a:p>
            <a:r>
              <a:rPr lang="en-US" sz="2400" u="sng" dirty="0"/>
              <a:t>Form</a:t>
            </a:r>
            <a:r>
              <a:rPr lang="en-US" sz="2400" dirty="0"/>
              <a:t> – La. Civil Code Art. 1574, </a:t>
            </a:r>
            <a:r>
              <a:rPr lang="en-US" sz="2400" i="1" dirty="0"/>
              <a:t>et seq</a:t>
            </a:r>
            <a:r>
              <a:rPr lang="en-US" sz="2400" dirty="0"/>
              <a:t>.; there are 2 forms authorized by law:</a:t>
            </a:r>
          </a:p>
          <a:p>
            <a:endParaRPr lang="en-US" sz="2400" dirty="0"/>
          </a:p>
          <a:p>
            <a:pPr lvl="1"/>
            <a:r>
              <a:rPr lang="en-US" sz="2400" dirty="0"/>
              <a:t>Olographic – handwritten; less formal</a:t>
            </a:r>
          </a:p>
          <a:p>
            <a:pPr lvl="1"/>
            <a:endParaRPr lang="en-US" sz="2400" b="1" i="1" dirty="0"/>
          </a:p>
          <a:p>
            <a:pPr lvl="1"/>
            <a:r>
              <a:rPr lang="en-US" sz="2400" dirty="0"/>
              <a:t>Notarial –  notary and witness; more formal</a:t>
            </a:r>
          </a:p>
          <a:p>
            <a:pPr lvl="1"/>
            <a:endParaRPr lang="en-US" sz="2400" dirty="0"/>
          </a:p>
          <a:p>
            <a:pPr lvl="1"/>
            <a:r>
              <a:rPr lang="en-US" sz="2400" dirty="0"/>
              <a:t>PRACTICE POINTER:  Heirs, potential heirs, and their spouses </a:t>
            </a:r>
            <a:r>
              <a:rPr lang="en-US" sz="2400" b="1" i="1" dirty="0"/>
              <a:t>should </a:t>
            </a:r>
            <a:r>
              <a:rPr lang="en-US" sz="2400" b="1" i="1" u="sng" dirty="0"/>
              <a:t>not</a:t>
            </a:r>
            <a:r>
              <a:rPr lang="en-US" sz="2400" b="1" i="1" dirty="0"/>
              <a:t> witness or notarize </a:t>
            </a:r>
            <a:r>
              <a:rPr lang="en-US" sz="2400" dirty="0"/>
              <a:t>a will.  Such action could invalidate gifts to those persons.  </a:t>
            </a:r>
          </a:p>
          <a:p>
            <a:pPr lvl="1"/>
            <a:endParaRPr lang="en-US" sz="1700" dirty="0"/>
          </a:p>
          <a:p>
            <a:pPr lvl="1"/>
            <a:endParaRPr lang="en-US" sz="1700" dirty="0"/>
          </a:p>
        </p:txBody>
      </p:sp>
    </p:spTree>
    <p:extLst>
      <p:ext uri="{BB962C8B-B14F-4D97-AF65-F5344CB8AC3E}">
        <p14:creationId xmlns:p14="http://schemas.microsoft.com/office/powerpoint/2010/main" val="1738029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10A2D7-B7BE-AECE-1E00-8E0FEF66549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cales of Justice">
            <a:extLst>
              <a:ext uri="{FF2B5EF4-FFF2-40B4-BE49-F238E27FC236}">
                <a16:creationId xmlns:a16="http://schemas.microsoft.com/office/drawing/2014/main" id="{23408400-DEE3-0F41-FB5A-FAF6C27AC2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3741" y="2165637"/>
            <a:ext cx="2526726" cy="2526726"/>
          </a:xfrm>
          <a:prstGeom prst="rect">
            <a:avLst/>
          </a:prstGeom>
        </p:spPr>
      </p:pic>
      <p:sp>
        <p:nvSpPr>
          <p:cNvPr id="21" name="Freeform: Shape 20">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2494" y="0"/>
            <a:ext cx="5671506"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0A6F448A-9436-DF87-8C5D-A301BD867D6A}"/>
              </a:ext>
            </a:extLst>
          </p:cNvPr>
          <p:cNvSpPr>
            <a:spLocks noGrp="1"/>
          </p:cNvSpPr>
          <p:nvPr>
            <p:ph type="title"/>
          </p:nvPr>
        </p:nvSpPr>
        <p:spPr>
          <a:xfrm>
            <a:off x="4319515" y="457201"/>
            <a:ext cx="4002953" cy="1835911"/>
          </a:xfrm>
        </p:spPr>
        <p:txBody>
          <a:bodyPr anchor="b">
            <a:normAutofit/>
          </a:bodyPr>
          <a:lstStyle/>
          <a:p>
            <a:r>
              <a:rPr lang="en-US" sz="4700">
                <a:solidFill>
                  <a:srgbClr val="FFFFFF"/>
                </a:solidFill>
              </a:rPr>
              <a:t>Wills</a:t>
            </a:r>
          </a:p>
        </p:txBody>
      </p:sp>
      <p:sp>
        <p:nvSpPr>
          <p:cNvPr id="23"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9514" y="2560829"/>
            <a:ext cx="3771900" cy="18288"/>
          </a:xfrm>
          <a:custGeom>
            <a:avLst/>
            <a:gdLst>
              <a:gd name="connsiteX0" fmla="*/ 0 w 3771900"/>
              <a:gd name="connsiteY0" fmla="*/ 0 h 18288"/>
              <a:gd name="connsiteX1" fmla="*/ 704088 w 3771900"/>
              <a:gd name="connsiteY1" fmla="*/ 0 h 18288"/>
              <a:gd name="connsiteX2" fmla="*/ 1370457 w 3771900"/>
              <a:gd name="connsiteY2" fmla="*/ 0 h 18288"/>
              <a:gd name="connsiteX3" fmla="*/ 2036826 w 3771900"/>
              <a:gd name="connsiteY3" fmla="*/ 0 h 18288"/>
              <a:gd name="connsiteX4" fmla="*/ 2552319 w 3771900"/>
              <a:gd name="connsiteY4" fmla="*/ 0 h 18288"/>
              <a:gd name="connsiteX5" fmla="*/ 3105531 w 3771900"/>
              <a:gd name="connsiteY5" fmla="*/ 0 h 18288"/>
              <a:gd name="connsiteX6" fmla="*/ 3771900 w 3771900"/>
              <a:gd name="connsiteY6" fmla="*/ 0 h 18288"/>
              <a:gd name="connsiteX7" fmla="*/ 3771900 w 3771900"/>
              <a:gd name="connsiteY7" fmla="*/ 18288 h 18288"/>
              <a:gd name="connsiteX8" fmla="*/ 3143250 w 3771900"/>
              <a:gd name="connsiteY8" fmla="*/ 18288 h 18288"/>
              <a:gd name="connsiteX9" fmla="*/ 2627757 w 3771900"/>
              <a:gd name="connsiteY9" fmla="*/ 18288 h 18288"/>
              <a:gd name="connsiteX10" fmla="*/ 2112264 w 3771900"/>
              <a:gd name="connsiteY10" fmla="*/ 18288 h 18288"/>
              <a:gd name="connsiteX11" fmla="*/ 1445895 w 3771900"/>
              <a:gd name="connsiteY11" fmla="*/ 18288 h 18288"/>
              <a:gd name="connsiteX12" fmla="*/ 892683 w 3771900"/>
              <a:gd name="connsiteY12" fmla="*/ 18288 h 18288"/>
              <a:gd name="connsiteX13" fmla="*/ 0 w 3771900"/>
              <a:gd name="connsiteY13" fmla="*/ 18288 h 18288"/>
              <a:gd name="connsiteX14" fmla="*/ 0 w 37719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1900" h="18288" fill="none" extrusionOk="0">
                <a:moveTo>
                  <a:pt x="0" y="0"/>
                </a:moveTo>
                <a:cubicBezTo>
                  <a:pt x="285982" y="-16509"/>
                  <a:pt x="373591" y="28957"/>
                  <a:pt x="704088" y="0"/>
                </a:cubicBezTo>
                <a:cubicBezTo>
                  <a:pt x="1034585" y="-28957"/>
                  <a:pt x="1127575" y="15529"/>
                  <a:pt x="1370457" y="0"/>
                </a:cubicBezTo>
                <a:cubicBezTo>
                  <a:pt x="1613339" y="-15529"/>
                  <a:pt x="1901330" y="-18417"/>
                  <a:pt x="2036826" y="0"/>
                </a:cubicBezTo>
                <a:cubicBezTo>
                  <a:pt x="2172322" y="18417"/>
                  <a:pt x="2391554" y="24426"/>
                  <a:pt x="2552319" y="0"/>
                </a:cubicBezTo>
                <a:cubicBezTo>
                  <a:pt x="2713084" y="-24426"/>
                  <a:pt x="2832344" y="19126"/>
                  <a:pt x="3105531" y="0"/>
                </a:cubicBezTo>
                <a:cubicBezTo>
                  <a:pt x="3378718" y="-19126"/>
                  <a:pt x="3624591" y="4962"/>
                  <a:pt x="3771900" y="0"/>
                </a:cubicBezTo>
                <a:cubicBezTo>
                  <a:pt x="3771400" y="8855"/>
                  <a:pt x="3772009" y="14521"/>
                  <a:pt x="3771900" y="18288"/>
                </a:cubicBezTo>
                <a:cubicBezTo>
                  <a:pt x="3458898" y="17742"/>
                  <a:pt x="3421743" y="-6827"/>
                  <a:pt x="3143250" y="18288"/>
                </a:cubicBezTo>
                <a:cubicBezTo>
                  <a:pt x="2864757" y="43403"/>
                  <a:pt x="2852800" y="27764"/>
                  <a:pt x="2627757" y="18288"/>
                </a:cubicBezTo>
                <a:cubicBezTo>
                  <a:pt x="2402714" y="8812"/>
                  <a:pt x="2240384" y="-3809"/>
                  <a:pt x="2112264" y="18288"/>
                </a:cubicBezTo>
                <a:cubicBezTo>
                  <a:pt x="1984144" y="40385"/>
                  <a:pt x="1648028" y="25259"/>
                  <a:pt x="1445895" y="18288"/>
                </a:cubicBezTo>
                <a:cubicBezTo>
                  <a:pt x="1243762" y="11317"/>
                  <a:pt x="1123026" y="22466"/>
                  <a:pt x="892683" y="18288"/>
                </a:cubicBezTo>
                <a:cubicBezTo>
                  <a:pt x="662340" y="14110"/>
                  <a:pt x="180978" y="-26198"/>
                  <a:pt x="0" y="18288"/>
                </a:cubicBezTo>
                <a:cubicBezTo>
                  <a:pt x="683" y="12014"/>
                  <a:pt x="724" y="5908"/>
                  <a:pt x="0" y="0"/>
                </a:cubicBezTo>
                <a:close/>
              </a:path>
              <a:path w="3771900" h="18288" stroke="0" extrusionOk="0">
                <a:moveTo>
                  <a:pt x="0" y="0"/>
                </a:moveTo>
                <a:cubicBezTo>
                  <a:pt x="168080" y="-24280"/>
                  <a:pt x="426899" y="-27643"/>
                  <a:pt x="590931" y="0"/>
                </a:cubicBezTo>
                <a:cubicBezTo>
                  <a:pt x="754963" y="27643"/>
                  <a:pt x="943937" y="-964"/>
                  <a:pt x="1106424" y="0"/>
                </a:cubicBezTo>
                <a:cubicBezTo>
                  <a:pt x="1268911" y="964"/>
                  <a:pt x="1620128" y="24107"/>
                  <a:pt x="1810512" y="0"/>
                </a:cubicBezTo>
                <a:cubicBezTo>
                  <a:pt x="2000896" y="-24107"/>
                  <a:pt x="2173109" y="23508"/>
                  <a:pt x="2401443" y="0"/>
                </a:cubicBezTo>
                <a:cubicBezTo>
                  <a:pt x="2629777" y="-23508"/>
                  <a:pt x="2762620" y="-19902"/>
                  <a:pt x="2992374" y="0"/>
                </a:cubicBezTo>
                <a:cubicBezTo>
                  <a:pt x="3222128" y="19902"/>
                  <a:pt x="3483193" y="6322"/>
                  <a:pt x="3771900" y="0"/>
                </a:cubicBezTo>
                <a:cubicBezTo>
                  <a:pt x="3771002" y="7180"/>
                  <a:pt x="3772069" y="13790"/>
                  <a:pt x="3771900" y="18288"/>
                </a:cubicBezTo>
                <a:cubicBezTo>
                  <a:pt x="3466427" y="17166"/>
                  <a:pt x="3360902" y="-2444"/>
                  <a:pt x="3143250" y="18288"/>
                </a:cubicBezTo>
                <a:cubicBezTo>
                  <a:pt x="2925598" y="39020"/>
                  <a:pt x="2852709" y="34774"/>
                  <a:pt x="2627757" y="18288"/>
                </a:cubicBezTo>
                <a:cubicBezTo>
                  <a:pt x="2402805" y="1802"/>
                  <a:pt x="2156087" y="-12568"/>
                  <a:pt x="1999107" y="18288"/>
                </a:cubicBezTo>
                <a:cubicBezTo>
                  <a:pt x="1842127" y="49144"/>
                  <a:pt x="1528676" y="3672"/>
                  <a:pt x="1370457" y="18288"/>
                </a:cubicBezTo>
                <a:cubicBezTo>
                  <a:pt x="1212238" y="32905"/>
                  <a:pt x="1007440" y="24475"/>
                  <a:pt x="779526" y="18288"/>
                </a:cubicBezTo>
                <a:cubicBezTo>
                  <a:pt x="551612" y="12101"/>
                  <a:pt x="175765" y="8638"/>
                  <a:pt x="0" y="18288"/>
                </a:cubicBezTo>
                <a:cubicBezTo>
                  <a:pt x="571" y="10093"/>
                  <a:pt x="-125" y="8407"/>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BFCF27-1FBA-CC77-F813-4415C1B97FCF}"/>
              </a:ext>
            </a:extLst>
          </p:cNvPr>
          <p:cNvSpPr>
            <a:spLocks noGrp="1"/>
          </p:cNvSpPr>
          <p:nvPr>
            <p:ph idx="1"/>
          </p:nvPr>
        </p:nvSpPr>
        <p:spPr>
          <a:xfrm>
            <a:off x="3810000" y="2798064"/>
            <a:ext cx="5029199" cy="3417611"/>
          </a:xfrm>
        </p:spPr>
        <p:txBody>
          <a:bodyPr anchor="t">
            <a:normAutofit/>
          </a:bodyPr>
          <a:lstStyle/>
          <a:p>
            <a:pPr marL="457200" lvl="1" indent="0">
              <a:buNone/>
            </a:pPr>
            <a:endParaRPr lang="en-US" sz="1900" dirty="0">
              <a:solidFill>
                <a:srgbClr val="FFFFFF"/>
              </a:solidFill>
            </a:endParaRPr>
          </a:p>
          <a:p>
            <a:pPr marL="457200" lvl="1" indent="0">
              <a:buNone/>
            </a:pPr>
            <a:endParaRPr lang="en-US" sz="1900" dirty="0">
              <a:solidFill>
                <a:srgbClr val="FFFFFF"/>
              </a:solidFill>
            </a:endParaRPr>
          </a:p>
          <a:p>
            <a:pPr marL="457200" lvl="1" indent="0">
              <a:buNone/>
            </a:pPr>
            <a:r>
              <a:rPr lang="en-US" sz="3200" dirty="0">
                <a:solidFill>
                  <a:srgbClr val="FFFFFF"/>
                </a:solidFill>
              </a:rPr>
              <a:t>Changes to La. Civil Code Articles 1575 &amp; 1576</a:t>
            </a:r>
          </a:p>
        </p:txBody>
      </p:sp>
    </p:spTree>
    <p:extLst>
      <p:ext uri="{BB962C8B-B14F-4D97-AF65-F5344CB8AC3E}">
        <p14:creationId xmlns:p14="http://schemas.microsoft.com/office/powerpoint/2010/main" val="4223266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DEF84-ED12-A023-7961-7DEC44A5D438}"/>
            </a:ext>
          </a:extLst>
        </p:cNvPr>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16" y="-2"/>
            <a:ext cx="2601176"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03A0F387-2D47-5380-02CF-B2808460E982}"/>
              </a:ext>
            </a:extLst>
          </p:cNvPr>
          <p:cNvSpPr>
            <a:spLocks noGrp="1"/>
          </p:cNvSpPr>
          <p:nvPr>
            <p:ph type="title"/>
          </p:nvPr>
        </p:nvSpPr>
        <p:spPr>
          <a:xfrm rot="16200000">
            <a:off x="-994410" y="1947672"/>
            <a:ext cx="4471416" cy="2788920"/>
          </a:xfrm>
        </p:spPr>
        <p:txBody>
          <a:bodyPr anchor="ctr">
            <a:normAutofit/>
          </a:bodyPr>
          <a:lstStyle/>
          <a:p>
            <a:pPr algn="l"/>
            <a:r>
              <a:rPr lang="en-US" sz="4200">
                <a:solidFill>
                  <a:schemeClr val="bg1"/>
                </a:solidFill>
              </a:rPr>
              <a:t>Wills: </a:t>
            </a:r>
            <a:br>
              <a:rPr lang="en-US" sz="4200">
                <a:solidFill>
                  <a:schemeClr val="bg1"/>
                </a:solidFill>
              </a:rPr>
            </a:br>
            <a:r>
              <a:rPr lang="en-US" sz="4200">
                <a:solidFill>
                  <a:schemeClr val="bg1"/>
                </a:solidFill>
              </a:rPr>
              <a:t>Olographic Changes – C.C. Art. 1575</a:t>
            </a:r>
          </a:p>
        </p:txBody>
      </p:sp>
      <p:graphicFrame>
        <p:nvGraphicFramePr>
          <p:cNvPr id="5" name="Content Placeholder 2">
            <a:extLst>
              <a:ext uri="{FF2B5EF4-FFF2-40B4-BE49-F238E27FC236}">
                <a16:creationId xmlns:a16="http://schemas.microsoft.com/office/drawing/2014/main" id="{FBFA62EF-0E9A-3CF9-4D3E-C69C9BA5FC36}"/>
              </a:ext>
            </a:extLst>
          </p:cNvPr>
          <p:cNvGraphicFramePr>
            <a:graphicFrameLocks noGrp="1"/>
          </p:cNvGraphicFramePr>
          <p:nvPr>
            <p:ph idx="1"/>
            <p:extLst>
              <p:ext uri="{D42A27DB-BD31-4B8C-83A1-F6EECF244321}">
                <p14:modId xmlns:p14="http://schemas.microsoft.com/office/powerpoint/2010/main" val="1638445613"/>
              </p:ext>
            </p:extLst>
          </p:nvPr>
        </p:nvGraphicFramePr>
        <p:xfrm>
          <a:off x="2845722" y="288758"/>
          <a:ext cx="5669628" cy="6285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388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709698-1EC5-2396-0525-AF8A427FDBB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24CD9F-13F9-2D92-6A4A-32B17D1C0D7B}"/>
              </a:ext>
            </a:extLst>
          </p:cNvPr>
          <p:cNvSpPr>
            <a:spLocks noGrp="1"/>
          </p:cNvSpPr>
          <p:nvPr>
            <p:ph type="title"/>
          </p:nvPr>
        </p:nvSpPr>
        <p:spPr>
          <a:xfrm>
            <a:off x="515125" y="1153572"/>
            <a:ext cx="2400300" cy="4461163"/>
          </a:xfrm>
        </p:spPr>
        <p:txBody>
          <a:bodyPr>
            <a:normAutofit/>
          </a:bodyPr>
          <a:lstStyle/>
          <a:p>
            <a:r>
              <a:rPr lang="en-US" sz="3700">
                <a:solidFill>
                  <a:srgbClr val="FFFFFF"/>
                </a:solidFill>
              </a:rPr>
              <a:t>Wills: </a:t>
            </a:r>
            <a:br>
              <a:rPr lang="en-US" sz="3700">
                <a:solidFill>
                  <a:srgbClr val="FFFFFF"/>
                </a:solidFill>
              </a:rPr>
            </a:br>
            <a:r>
              <a:rPr lang="en-US" sz="3700">
                <a:solidFill>
                  <a:srgbClr val="FFFFFF"/>
                </a:solidFill>
              </a:rPr>
              <a:t>Olographic Changes – C.C. Art. 1575</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AAFD98B-3BDC-C01F-40AF-1CD644B779C8}"/>
              </a:ext>
            </a:extLst>
          </p:cNvPr>
          <p:cNvSpPr>
            <a:spLocks noGrp="1"/>
          </p:cNvSpPr>
          <p:nvPr>
            <p:ph idx="1"/>
          </p:nvPr>
        </p:nvSpPr>
        <p:spPr>
          <a:xfrm>
            <a:off x="3071724" y="636190"/>
            <a:ext cx="5179868" cy="5585619"/>
          </a:xfrm>
        </p:spPr>
        <p:txBody>
          <a:bodyPr anchor="ctr">
            <a:normAutofit/>
          </a:bodyPr>
          <a:lstStyle/>
          <a:p>
            <a:pPr marL="971550" lvl="1" indent="-514350">
              <a:lnSpc>
                <a:spcPct val="90000"/>
              </a:lnSpc>
              <a:buFont typeface="+mj-lt"/>
              <a:buAutoNum type="alphaUcPeriod" startAt="3"/>
            </a:pPr>
            <a:r>
              <a:rPr lang="en-US" sz="2000" b="1" i="1" u="sng" dirty="0"/>
              <a:t>CHANGE</a:t>
            </a:r>
            <a:r>
              <a:rPr lang="en-US" sz="2000" b="1" i="1" dirty="0"/>
              <a:t>:</a:t>
            </a:r>
            <a:r>
              <a:rPr lang="en-US" sz="2000" dirty="0"/>
              <a:t> The date may appear anywhere in the testament, </a:t>
            </a:r>
            <a:r>
              <a:rPr lang="en-US" sz="2000" b="1" i="1" dirty="0"/>
              <a:t>may be clarified by extrinsic evidence, and is sufficient if it resolves those controversies for which the date is relevant</a:t>
            </a:r>
            <a:r>
              <a:rPr lang="en-US" sz="2000" dirty="0"/>
              <a:t>.</a:t>
            </a:r>
          </a:p>
          <a:p>
            <a:pPr marL="1371600" lvl="2" indent="-514350">
              <a:lnSpc>
                <a:spcPct val="90000"/>
              </a:lnSpc>
            </a:pPr>
            <a:r>
              <a:rPr lang="en-US" sz="2000" dirty="0"/>
              <a:t>No requirement for a reasonably ascertainable </a:t>
            </a:r>
            <a:r>
              <a:rPr lang="en-US" sz="2000" u="sng" dirty="0"/>
              <a:t>day, month, and year</a:t>
            </a:r>
          </a:p>
          <a:p>
            <a:pPr marL="1371600" lvl="2" indent="-514350">
              <a:lnSpc>
                <a:spcPct val="90000"/>
              </a:lnSpc>
            </a:pPr>
            <a:r>
              <a:rPr lang="en-US" sz="2000" dirty="0"/>
              <a:t>More expansive and less formal, but can still be important</a:t>
            </a:r>
          </a:p>
          <a:p>
            <a:pPr marL="1371600" lvl="2" indent="-514350">
              <a:lnSpc>
                <a:spcPct val="90000"/>
              </a:lnSpc>
            </a:pPr>
            <a:r>
              <a:rPr lang="en-US" sz="2000" dirty="0"/>
              <a:t>Can use extrinsic evidence to clarify</a:t>
            </a:r>
          </a:p>
          <a:p>
            <a:pPr marL="971550" lvl="1" indent="-514350">
              <a:lnSpc>
                <a:spcPct val="90000"/>
              </a:lnSpc>
              <a:buFont typeface="+mj-lt"/>
              <a:buAutoNum type="alphaUcPeriod" startAt="3"/>
            </a:pPr>
            <a:r>
              <a:rPr lang="en-US" sz="2000" b="1" i="1" u="sng" dirty="0"/>
              <a:t>CLARIFIED</a:t>
            </a:r>
            <a:r>
              <a:rPr lang="en-US" sz="2000" b="1" i="1" dirty="0"/>
              <a:t>:</a:t>
            </a:r>
            <a:r>
              <a:rPr lang="en-US" sz="2000" dirty="0"/>
              <a:t> Additions and deletions on the testament </a:t>
            </a:r>
            <a:r>
              <a:rPr lang="en-US" sz="2000" b="1" i="1" dirty="0"/>
              <a:t>made after the execution of the testament</a:t>
            </a:r>
            <a:r>
              <a:rPr lang="en-US" sz="2000" dirty="0"/>
              <a:t> may be given effect only if made by the hand of the testator </a:t>
            </a:r>
            <a:r>
              <a:rPr lang="en-US" sz="2000" b="1" i="1" dirty="0"/>
              <a:t>and need not comply with the formalities for the execution of a will or the revocation of a legacy</a:t>
            </a:r>
            <a:r>
              <a:rPr lang="en-US" sz="2000" dirty="0"/>
              <a:t>.</a:t>
            </a:r>
          </a:p>
          <a:p>
            <a:pPr lvl="1">
              <a:lnSpc>
                <a:spcPct val="90000"/>
              </a:lnSpc>
            </a:pPr>
            <a:endParaRPr lang="en-US" sz="1300" dirty="0"/>
          </a:p>
          <a:p>
            <a:pPr lvl="1">
              <a:lnSpc>
                <a:spcPct val="90000"/>
              </a:lnSpc>
            </a:pPr>
            <a:endParaRPr lang="en-US" sz="1300" dirty="0"/>
          </a:p>
        </p:txBody>
      </p:sp>
    </p:spTree>
    <p:extLst>
      <p:ext uri="{BB962C8B-B14F-4D97-AF65-F5344CB8AC3E}">
        <p14:creationId xmlns:p14="http://schemas.microsoft.com/office/powerpoint/2010/main" val="1902545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D5A938-DEAB-C390-838A-704B286E3DE9}"/>
            </a:ext>
          </a:extLst>
        </p:cNvPr>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0"/>
            <a:ext cx="9141711" cy="6858000"/>
            <a:chOff x="-2848" y="0"/>
            <a:chExt cx="12188949" cy="6858000"/>
          </a:xfrm>
        </p:grpSpPr>
        <p:sp>
          <p:nvSpPr>
            <p:cNvPr id="12"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598259"/>
            <a:ext cx="8167081" cy="5680742"/>
            <a:chOff x="651279" y="598259"/>
            <a:chExt cx="10889442" cy="5680742"/>
          </a:xfrm>
        </p:grpSpPr>
        <p:sp>
          <p:nvSpPr>
            <p:cNvPr id="16"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a:extLst>
              <a:ext uri="{FF2B5EF4-FFF2-40B4-BE49-F238E27FC236}">
                <a16:creationId xmlns:a16="http://schemas.microsoft.com/office/drawing/2014/main" id="{20AE3C9C-BF68-638A-6576-D0F571EF712F}"/>
              </a:ext>
            </a:extLst>
          </p:cNvPr>
          <p:cNvPicPr>
            <a:picLocks noChangeAspect="1"/>
          </p:cNvPicPr>
          <p:nvPr/>
        </p:nvPicPr>
        <p:blipFill>
          <a:blip r:embed="rId2"/>
          <a:stretch>
            <a:fillRect/>
          </a:stretch>
        </p:blipFill>
        <p:spPr>
          <a:xfrm>
            <a:off x="5007769" y="1943742"/>
            <a:ext cx="3428952" cy="2947198"/>
          </a:xfrm>
          <a:prstGeom prst="rect">
            <a:avLst/>
          </a:prstGeom>
        </p:spPr>
      </p:pic>
      <p:grpSp>
        <p:nvGrpSpPr>
          <p:cNvPr id="19" name="Group 1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20" name="Freeform: Shape 1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8C4F04B-BDE2-C38A-96B0-C5277ADE6382}"/>
              </a:ext>
            </a:extLst>
          </p:cNvPr>
          <p:cNvSpPr>
            <a:spLocks noGrp="1"/>
          </p:cNvSpPr>
          <p:nvPr>
            <p:ph type="title"/>
          </p:nvPr>
        </p:nvSpPr>
        <p:spPr>
          <a:xfrm>
            <a:off x="761238" y="819015"/>
            <a:ext cx="4126161" cy="2353362"/>
          </a:xfrm>
        </p:spPr>
        <p:txBody>
          <a:bodyPr anchor="b">
            <a:normAutofit/>
          </a:bodyPr>
          <a:lstStyle/>
          <a:p>
            <a:pPr algn="l">
              <a:lnSpc>
                <a:spcPct val="90000"/>
              </a:lnSpc>
            </a:pPr>
            <a:r>
              <a:rPr lang="en-US" sz="3900">
                <a:solidFill>
                  <a:schemeClr val="bg1"/>
                </a:solidFill>
              </a:rPr>
              <a:t>Wills: </a:t>
            </a:r>
            <a:br>
              <a:rPr lang="en-US" sz="3900">
                <a:solidFill>
                  <a:schemeClr val="bg1"/>
                </a:solidFill>
              </a:rPr>
            </a:br>
            <a:r>
              <a:rPr lang="en-US" sz="3900">
                <a:solidFill>
                  <a:schemeClr val="bg1"/>
                </a:solidFill>
              </a:rPr>
              <a:t>Olographic Changes – C.C. Art. 1575</a:t>
            </a:r>
          </a:p>
        </p:txBody>
      </p:sp>
      <p:sp>
        <p:nvSpPr>
          <p:cNvPr id="3" name="Content Placeholder 2">
            <a:extLst>
              <a:ext uri="{FF2B5EF4-FFF2-40B4-BE49-F238E27FC236}">
                <a16:creationId xmlns:a16="http://schemas.microsoft.com/office/drawing/2014/main" id="{9BB4AC61-4CF3-BE1C-F520-0182EAB28C85}"/>
              </a:ext>
            </a:extLst>
          </p:cNvPr>
          <p:cNvSpPr>
            <a:spLocks noGrp="1"/>
          </p:cNvSpPr>
          <p:nvPr>
            <p:ph idx="1"/>
          </p:nvPr>
        </p:nvSpPr>
        <p:spPr>
          <a:xfrm>
            <a:off x="761238" y="3442089"/>
            <a:ext cx="4126161" cy="2573579"/>
          </a:xfrm>
        </p:spPr>
        <p:txBody>
          <a:bodyPr anchor="t">
            <a:normAutofit lnSpcReduction="10000"/>
          </a:bodyPr>
          <a:lstStyle/>
          <a:p>
            <a:pPr marL="457200" lvl="1" indent="0">
              <a:buNone/>
            </a:pPr>
            <a:r>
              <a:rPr lang="en-US" sz="2400" b="1" dirty="0">
                <a:solidFill>
                  <a:schemeClr val="bg1"/>
                </a:solidFill>
              </a:rPr>
              <a:t>VERDICT</a:t>
            </a:r>
          </a:p>
          <a:p>
            <a:pPr marL="457200" lvl="1" indent="0">
              <a:buNone/>
            </a:pPr>
            <a:r>
              <a:rPr lang="en-US" sz="2400" dirty="0">
                <a:solidFill>
                  <a:schemeClr val="bg1"/>
                </a:solidFill>
              </a:rPr>
              <a:t>On balance, the changes seem good and will likely result in some otherwise invalid wills being probated – but a higher chance for manipulation?</a:t>
            </a:r>
          </a:p>
          <a:p>
            <a:pPr lvl="1"/>
            <a:endParaRPr lang="en-US" sz="1600" dirty="0">
              <a:solidFill>
                <a:schemeClr val="bg1"/>
              </a:solidFill>
            </a:endParaRPr>
          </a:p>
          <a:p>
            <a:pPr lvl="1"/>
            <a:endParaRPr lang="en-US" sz="1600" dirty="0">
              <a:solidFill>
                <a:schemeClr val="bg1"/>
              </a:solidFill>
            </a:endParaRPr>
          </a:p>
        </p:txBody>
      </p:sp>
    </p:spTree>
    <p:extLst>
      <p:ext uri="{BB962C8B-B14F-4D97-AF65-F5344CB8AC3E}">
        <p14:creationId xmlns:p14="http://schemas.microsoft.com/office/powerpoint/2010/main" val="829954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2056</TotalTime>
  <Words>2518</Words>
  <Application>Microsoft Office PowerPoint</Application>
  <PresentationFormat>On-screen Show (4:3)</PresentationFormat>
  <Paragraphs>175</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BASIC ESTATE PLANNING &amp;  2025 Legislative Changes</vt:lpstr>
      <vt:lpstr>Topics Discussed</vt:lpstr>
      <vt:lpstr>Wills</vt:lpstr>
      <vt:lpstr>Wills</vt:lpstr>
      <vt:lpstr>Wills</vt:lpstr>
      <vt:lpstr>Wills</vt:lpstr>
      <vt:lpstr>Wills:  Olographic Changes – C.C. Art. 1575</vt:lpstr>
      <vt:lpstr>Wills:  Olographic Changes – C.C. Art. 1575</vt:lpstr>
      <vt:lpstr>Wills:  Olographic Changes – C.C. Art. 1575</vt:lpstr>
      <vt:lpstr>Wills: Notarial Changes – C.C. Art. 1576</vt:lpstr>
      <vt:lpstr>Wills: Notarial Changes – C.C. Art. 1576</vt:lpstr>
      <vt:lpstr>Wills: Proving Notarial Wills – C.C.P. Art. 2887</vt:lpstr>
      <vt:lpstr>Wills: Proving Notarial Wills – C.C.P. Art. 2887</vt:lpstr>
      <vt:lpstr>Wills: Proving Notarial Wills – C.C.P. Art. 2887</vt:lpstr>
      <vt:lpstr>Wills: Proving Notarial Wills – C.C.P. Art. 2887</vt:lpstr>
      <vt:lpstr>Wills:  Notarial Changes – C.C. Art. 1575</vt:lpstr>
      <vt:lpstr>Estate Planning:  Wills</vt:lpstr>
      <vt:lpstr>Estate Planning:  Wills</vt:lpstr>
      <vt:lpstr>Estate Planning:  Wills</vt:lpstr>
      <vt:lpstr>Estate Planning:  Wills</vt:lpstr>
      <vt:lpstr>Estate Planning:  Wills</vt:lpstr>
      <vt:lpstr>Estate Planning:  POAs</vt:lpstr>
      <vt:lpstr>Estate Planning:  POAs</vt:lpstr>
      <vt:lpstr>Estate Planning:  POAs</vt:lpstr>
      <vt:lpstr>Estate Planning:  Trusts</vt:lpstr>
      <vt:lpstr>Estate Planning:  Trusts</vt:lpstr>
      <vt:lpstr>Estate Planning:  Trusts</vt:lpstr>
      <vt:lpstr>Estate Planning:  Living Wills</vt:lpstr>
      <vt:lpstr>Questions</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ESTATE PLANNING AND SUCCESSIONS</dc:title>
  <dc:creator>Steven T. Ramos</dc:creator>
  <cp:lastModifiedBy>Steven Ramos</cp:lastModifiedBy>
  <cp:revision>33</cp:revision>
  <cp:lastPrinted>2021-04-20T13:00:19Z</cp:lastPrinted>
  <dcterms:created xsi:type="dcterms:W3CDTF">2013-12-28T02:47:47Z</dcterms:created>
  <dcterms:modified xsi:type="dcterms:W3CDTF">2025-11-28T17:20:49Z</dcterms:modified>
</cp:coreProperties>
</file>